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</p:sldIdLst>
  <p:sldSz cx="9717088" cy="7286625"/>
  <p:notesSz cx="9947275" cy="6858000"/>
  <p:defaultTextStyle>
    <a:defPPr>
      <a:defRPr lang="ru-RU"/>
    </a:defPPr>
    <a:lvl1pPr marL="0" algn="l" defTabSz="97155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5775" algn="l" defTabSz="97155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71550" algn="l" defTabSz="97155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57325" algn="l" defTabSz="97155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43100" algn="l" defTabSz="97155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28875" algn="l" defTabSz="97155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914650" algn="l" defTabSz="97155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400425" algn="l" defTabSz="97155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86200" algn="l" defTabSz="97155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95">
          <p15:clr>
            <a:srgbClr val="A4A3A4"/>
          </p15:clr>
        </p15:guide>
        <p15:guide id="2" pos="306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 userDrawn="1">
          <p15:clr>
            <a:srgbClr val="A4A3A4"/>
          </p15:clr>
        </p15:guide>
        <p15:guide id="2" pos="313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СапроноваОльга" initials="СО" lastIdx="2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1E1B"/>
    <a:srgbClr val="EF5D59"/>
    <a:srgbClr val="6865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16" y="78"/>
      </p:cViewPr>
      <p:guideLst>
        <p:guide orient="horz" pos="2295"/>
        <p:guide pos="3061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-3576" y="-108"/>
      </p:cViewPr>
      <p:guideLst>
        <p:guide orient="horz" pos="2160"/>
        <p:guide pos="313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10486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34487" y="1"/>
            <a:ext cx="4310486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57685D-51BB-4FCC-AE69-BB2540A46120}" type="datetimeFigureOut">
              <a:rPr lang="ru-RU" smtClean="0"/>
              <a:t>25.05.2019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4310486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34487" y="6513910"/>
            <a:ext cx="4310486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2CBFF9-7D5A-4D9B-B150-E5F4E3E320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3805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10486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34487" y="0"/>
            <a:ext cx="4310486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6461B1-8EA3-486C-9850-2A53A55A397F}" type="datetimeFigureOut">
              <a:rPr lang="ru-RU" smtClean="0"/>
              <a:pPr/>
              <a:t>25.05.2019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59138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4728" y="3257550"/>
            <a:ext cx="795782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4310486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34487" y="6513910"/>
            <a:ext cx="4310486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68EC6-AADA-4559-A537-454C650D80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2667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0" y="258936"/>
            <a:ext cx="8734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BB75C3B4-6CD4-480B-8C4E-8E1F2048E456}" type="slidenum">
              <a:rPr lang="ru-RU" sz="1600" smtClean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pPr algn="ctr"/>
              <a:t>‹#›</a:t>
            </a:fld>
            <a:endParaRPr lang="ru-RU" sz="1600" dirty="0">
              <a:solidFill>
                <a:schemeClr val="bg1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1258144" y="64398"/>
            <a:ext cx="79208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МУЛЬТИМЕДИЙНОЕ ПОСОБИЕ ДЛЯ ОБУЧЕНИЯ ИНТЕРВЬЮВЕРОВ</a:t>
            </a:r>
            <a:endParaRPr lang="ru-RU" sz="1600" dirty="0">
              <a:solidFill>
                <a:schemeClr val="bg1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10" hasCustomPrompt="1"/>
          </p:nvPr>
        </p:nvSpPr>
        <p:spPr>
          <a:xfrm>
            <a:off x="1978025" y="546968"/>
            <a:ext cx="6552927" cy="216024"/>
          </a:xfrm>
          <a:prstGeom prst="rect">
            <a:avLst/>
          </a:prstGeom>
        </p:spPr>
        <p:txBody>
          <a:bodyPr/>
          <a:lstStyle>
            <a:lvl1pPr marL="0" indent="0">
              <a:defRPr sz="1200" baseline="0"/>
            </a:lvl1pPr>
          </a:lstStyle>
          <a:p>
            <a:pPr lvl="0"/>
            <a:r>
              <a:rPr lang="ru-RU" dirty="0" smtClean="0"/>
              <a:t>Заголовок слайда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Слайд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8144" y="1411064"/>
            <a:ext cx="7200799" cy="743248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0"/>
          </p:nvPr>
        </p:nvSpPr>
        <p:spPr>
          <a:xfrm>
            <a:off x="1258144" y="2275160"/>
            <a:ext cx="7199312" cy="32400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9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978025" y="546968"/>
            <a:ext cx="5040313" cy="216024"/>
          </a:xfrm>
          <a:prstGeom prst="rect">
            <a:avLst/>
          </a:prstGeom>
        </p:spPr>
        <p:txBody>
          <a:bodyPr/>
          <a:lstStyle>
            <a:lvl1pPr marL="0" indent="0">
              <a:defRPr sz="1200" baseline="0"/>
            </a:lvl1pPr>
          </a:lstStyle>
          <a:p>
            <a:pPr lvl="0"/>
            <a:r>
              <a:rPr lang="ru-RU" dirty="0" smtClean="0"/>
              <a:t>Заголовок слайда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Слайд с текстом и изображ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8144" y="1411064"/>
            <a:ext cx="7200799" cy="743248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0"/>
          </p:nvPr>
        </p:nvSpPr>
        <p:spPr>
          <a:xfrm>
            <a:off x="1258144" y="2275161"/>
            <a:ext cx="7199312" cy="1800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9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978025" y="546968"/>
            <a:ext cx="5040313" cy="216024"/>
          </a:xfrm>
          <a:prstGeom prst="rect">
            <a:avLst/>
          </a:prstGeom>
        </p:spPr>
        <p:txBody>
          <a:bodyPr/>
          <a:lstStyle>
            <a:lvl1pPr marL="0" indent="0">
              <a:defRPr sz="1200" baseline="0"/>
            </a:lvl1pPr>
          </a:lstStyle>
          <a:p>
            <a:pPr lvl="0"/>
            <a:r>
              <a:rPr lang="ru-RU" dirty="0" smtClean="0"/>
              <a:t>Заголовок слайда</a:t>
            </a:r>
            <a:endParaRPr lang="ru-RU" dirty="0"/>
          </a:p>
        </p:txBody>
      </p:sp>
      <p:sp>
        <p:nvSpPr>
          <p:cNvPr id="6" name="Рисунок 5"/>
          <p:cNvSpPr>
            <a:spLocks noGrp="1"/>
          </p:cNvSpPr>
          <p:nvPr>
            <p:ph type="pic" sz="quarter" idx="12"/>
          </p:nvPr>
        </p:nvSpPr>
        <p:spPr>
          <a:xfrm>
            <a:off x="6658744" y="4723433"/>
            <a:ext cx="1799456" cy="1799606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Слайд со спис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8144" y="1411064"/>
            <a:ext cx="7200799" cy="743248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0" hasCustomPrompt="1"/>
          </p:nvPr>
        </p:nvSpPr>
        <p:spPr>
          <a:xfrm>
            <a:off x="1258888" y="2274888"/>
            <a:ext cx="7199312" cy="3529012"/>
          </a:xfrm>
          <a:prstGeom prst="rect">
            <a:avLst/>
          </a:prstGeom>
        </p:spPr>
        <p:txBody>
          <a:bodyPr/>
          <a:lstStyle>
            <a:lvl1pPr marL="177800" indent="-177800">
              <a:buFontTx/>
              <a:buBlip>
                <a:blip r:embed="rId2"/>
              </a:buBlip>
              <a:tabLst>
                <a:tab pos="93663" algn="l"/>
              </a:tabLst>
              <a:defRPr/>
            </a:lvl1pPr>
          </a:lstStyle>
          <a:p>
            <a:pPr lvl="0"/>
            <a:r>
              <a:rPr lang="ru-RU" dirty="0" smtClean="0"/>
              <a:t>Образец списка</a:t>
            </a:r>
          </a:p>
          <a:p>
            <a:pPr lvl="0"/>
            <a:endParaRPr lang="ru-RU" dirty="0"/>
          </a:p>
        </p:txBody>
      </p:sp>
      <p:sp>
        <p:nvSpPr>
          <p:cNvPr id="9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978025" y="546968"/>
            <a:ext cx="5040313" cy="216024"/>
          </a:xfrm>
          <a:prstGeom prst="rect">
            <a:avLst/>
          </a:prstGeom>
        </p:spPr>
        <p:txBody>
          <a:bodyPr/>
          <a:lstStyle>
            <a:lvl1pPr marL="0" indent="0">
              <a:defRPr sz="1200" baseline="0"/>
            </a:lvl1pPr>
          </a:lstStyle>
          <a:p>
            <a:pPr lvl="0"/>
            <a:r>
              <a:rPr lang="ru-RU" dirty="0" smtClean="0"/>
              <a:t>Заголовок слайда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 userDrawn="1"/>
        </p:nvCxnSpPr>
        <p:spPr>
          <a:xfrm>
            <a:off x="1906216" y="2779216"/>
            <a:ext cx="6120680" cy="0"/>
          </a:xfrm>
          <a:prstGeom prst="line">
            <a:avLst/>
          </a:prstGeom>
          <a:ln w="19050">
            <a:solidFill>
              <a:srgbClr val="EF5D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\\nas17\Work\Projects_III\Rosstat-4 (Бюджет времени)\Designer\Изображения из презентаций\Все_документы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4688" y="4363392"/>
            <a:ext cx="1839653" cy="1740595"/>
          </a:xfrm>
          <a:prstGeom prst="rect">
            <a:avLst/>
          </a:prstGeom>
          <a:noFill/>
        </p:spPr>
      </p:pic>
      <p:sp>
        <p:nvSpPr>
          <p:cNvPr id="8" name="Текст 7"/>
          <p:cNvSpPr>
            <a:spLocks noGrp="1"/>
          </p:cNvSpPr>
          <p:nvPr>
            <p:ph type="body" sz="quarter" idx="10" hasCustomPrompt="1"/>
          </p:nvPr>
        </p:nvSpPr>
        <p:spPr>
          <a:xfrm>
            <a:off x="1906216" y="1699096"/>
            <a:ext cx="4824412" cy="792163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rgbClr val="AF1E1B"/>
                </a:solidFill>
              </a:defRPr>
            </a:lvl1pPr>
          </a:lstStyle>
          <a:p>
            <a:pPr lvl="0"/>
            <a:r>
              <a:rPr lang="ru-RU" dirty="0" smtClean="0"/>
              <a:t>Лекция №</a:t>
            </a: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1" hasCustomPrompt="1"/>
          </p:nvPr>
        </p:nvSpPr>
        <p:spPr>
          <a:xfrm>
            <a:off x="1978025" y="3138488"/>
            <a:ext cx="5761038" cy="4333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Название лекции</a:t>
            </a:r>
            <a:endParaRPr lang="ru-RU" dirty="0"/>
          </a:p>
        </p:txBody>
      </p:sp>
      <p:sp>
        <p:nvSpPr>
          <p:cNvPr id="11" name="Текст 14"/>
          <p:cNvSpPr>
            <a:spLocks noGrp="1"/>
          </p:cNvSpPr>
          <p:nvPr>
            <p:ph type="body" sz="quarter" idx="12" hasCustomPrompt="1"/>
          </p:nvPr>
        </p:nvSpPr>
        <p:spPr>
          <a:xfrm>
            <a:off x="1978025" y="546968"/>
            <a:ext cx="5040313" cy="216024"/>
          </a:xfrm>
          <a:prstGeom prst="rect">
            <a:avLst/>
          </a:prstGeom>
        </p:spPr>
        <p:txBody>
          <a:bodyPr/>
          <a:lstStyle>
            <a:lvl1pPr marL="0" indent="0">
              <a:tabLst/>
              <a:defRPr sz="1200" baseline="0"/>
            </a:lvl1pPr>
          </a:lstStyle>
          <a:p>
            <a:pPr lvl="0"/>
            <a:r>
              <a:rPr lang="ru-RU" dirty="0" smtClean="0"/>
              <a:t>Заголовок слайда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85854" y="6753623"/>
            <a:ext cx="2267321" cy="387945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320005" y="6753623"/>
            <a:ext cx="3077078" cy="38794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63913" y="6753623"/>
            <a:ext cx="2267321" cy="387945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8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 userDrawn="1"/>
        </p:nvSpPr>
        <p:spPr>
          <a:xfrm>
            <a:off x="0" y="258936"/>
            <a:ext cx="8734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BB75C3B4-6CD4-480B-8C4E-8E1F2048E456}" type="slidenum">
              <a:rPr lang="ru-RU" sz="1600" smtClean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pPr algn="ctr"/>
              <a:t>‹#›</a:t>
            </a:fld>
            <a:endParaRPr lang="ru-RU" sz="1600" dirty="0">
              <a:solidFill>
                <a:schemeClr val="bg1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1258144" y="64398"/>
            <a:ext cx="79208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МУЛЬТИМЕДИЙНОЕ ПОСОБИЕ ДЛЯ ОБУЧЕНИЯ ИНТЕРВЬЮВЕРОВ</a:t>
            </a:r>
            <a:endParaRPr lang="ru-RU" sz="1600" dirty="0">
              <a:solidFill>
                <a:schemeClr val="bg1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 algn="l" defTabSz="971550" rtl="0" eaLnBrk="1" latinLnBrk="0" hangingPunct="1">
        <a:spcBef>
          <a:spcPct val="0"/>
        </a:spcBef>
        <a:buNone/>
        <a:defRPr sz="2100" kern="1200">
          <a:solidFill>
            <a:srgbClr val="AF1E1B"/>
          </a:solidFill>
          <a:latin typeface="+mj-lt"/>
          <a:ea typeface="+mj-ea"/>
          <a:cs typeface="+mj-cs"/>
        </a:defRPr>
      </a:lvl1pPr>
    </p:titleStyle>
    <p:bodyStyle>
      <a:lvl1pPr marL="364331" indent="-364331" algn="l" defTabSz="971550" rtl="0" eaLnBrk="1" latinLnBrk="0" hangingPunct="1">
        <a:spcBef>
          <a:spcPct val="20000"/>
        </a:spcBef>
        <a:buFont typeface="Arial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789384" indent="-303609" algn="l" defTabSz="97155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214438" indent="-242888" algn="l" defTabSz="97155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700213" indent="-242888" algn="l" defTabSz="97155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185988" indent="-242888" algn="l" defTabSz="97155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671763" indent="-242888" algn="l" defTabSz="971550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57538" indent="-242888" algn="l" defTabSz="971550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3313" indent="-242888" algn="l" defTabSz="971550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29088" indent="-242888" algn="l" defTabSz="971550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7155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5775" algn="l" defTabSz="97155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algn="l" defTabSz="97155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57325" algn="l" defTabSz="97155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43100" algn="l" defTabSz="97155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28875" algn="l" defTabSz="97155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14650" algn="l" defTabSz="97155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00425" algn="l" defTabSz="97155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algn="l" defTabSz="97155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1906216" y="1411064"/>
            <a:ext cx="7560840" cy="792163"/>
          </a:xfrm>
        </p:spPr>
        <p:txBody>
          <a:bodyPr/>
          <a:lstStyle/>
          <a:p>
            <a:pPr marL="0" indent="0"/>
            <a:r>
              <a:rPr lang="ru-RU" sz="4000" dirty="0" smtClean="0"/>
              <a:t>Порядок кодирования информации</a:t>
            </a:r>
            <a:endParaRPr lang="ru-RU" sz="4000" dirty="0"/>
          </a:p>
          <a:p>
            <a:pPr marL="0" indent="0"/>
            <a:endParaRPr lang="ru-RU" sz="40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>
          <a:xfrm>
            <a:off x="1941464" y="114920"/>
            <a:ext cx="7309568" cy="216024"/>
          </a:xfrm>
        </p:spPr>
        <p:txBody>
          <a:bodyPr/>
          <a:lstStyle/>
          <a:p>
            <a:r>
              <a:rPr lang="ru-RU" sz="1400" dirty="0" smtClean="0">
                <a:solidFill>
                  <a:schemeClr val="bg1"/>
                </a:solidFill>
              </a:rPr>
              <a:t>Выборочное наблюдение использования суточного фонда времени населением</a:t>
            </a:r>
            <a:endParaRPr lang="ru-RU" sz="1400" dirty="0">
              <a:solidFill>
                <a:schemeClr val="bg1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906216" y="2779216"/>
            <a:ext cx="6120680" cy="0"/>
          </a:xfrm>
          <a:prstGeom prst="line">
            <a:avLst/>
          </a:prstGeom>
          <a:ln w="28575">
            <a:solidFill>
              <a:srgbClr val="EF5D59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6" name="Picture 2" descr="C:\Users\AbramovaDV\Desktop\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1299" y="4219377"/>
            <a:ext cx="2395597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Текст 2"/>
          <p:cNvSpPr>
            <a:spLocks noGrp="1"/>
          </p:cNvSpPr>
          <p:nvPr>
            <p:ph type="body" sz="quarter" idx="11"/>
          </p:nvPr>
        </p:nvSpPr>
        <p:spPr>
          <a:xfrm>
            <a:off x="1978025" y="3138488"/>
            <a:ext cx="4752727" cy="433387"/>
          </a:xfrm>
        </p:spPr>
        <p:txBody>
          <a:bodyPr/>
          <a:lstStyle/>
          <a:p>
            <a:pPr marL="0" indent="0"/>
            <a:r>
              <a:rPr lang="ru-RU" dirty="0" smtClean="0"/>
              <a:t>Управление статистики уровня жизни </a:t>
            </a:r>
            <a:br>
              <a:rPr lang="ru-RU" dirty="0" smtClean="0"/>
            </a:br>
            <a:r>
              <a:rPr lang="ru-RU" dirty="0" smtClean="0"/>
              <a:t>и обследований домашних хозяйств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1258144" y="1195040"/>
            <a:ext cx="7199312" cy="1728192"/>
          </a:xfrm>
        </p:spPr>
        <p:txBody>
          <a:bodyPr/>
          <a:lstStyle/>
          <a:p>
            <a:pPr marL="0" indent="0">
              <a:tabLst>
                <a:tab pos="0" algn="l"/>
              </a:tabLst>
            </a:pPr>
            <a:r>
              <a:rPr lang="ru-RU" dirty="0" smtClean="0"/>
              <a:t> Передвижения, связанные с деятельностью во время обеденного перерыва на работе за пределами места работы, например посещение кафе во время обеденного перерыва. На передвижения на работу и домой это передвижение не оказывает никакого влияния. Поход в кафе является самостоятельным циклом, для которого начальной и конечной точкой является рабочее место, а поворотной – </a:t>
            </a:r>
            <a:r>
              <a:rPr lang="ru-RU" dirty="0" smtClean="0"/>
              <a:t>кафе:</a:t>
            </a:r>
            <a:endParaRPr lang="ru-RU" dirty="0"/>
          </a:p>
        </p:txBody>
      </p:sp>
      <p:sp>
        <p:nvSpPr>
          <p:cNvPr id="6" name="Текст 2"/>
          <p:cNvSpPr txBox="1">
            <a:spLocks/>
          </p:cNvSpPr>
          <p:nvPr/>
        </p:nvSpPr>
        <p:spPr>
          <a:xfrm>
            <a:off x="1546176" y="5371504"/>
            <a:ext cx="7199312" cy="1080120"/>
          </a:xfrm>
          <a:prstGeom prst="rect">
            <a:avLst/>
          </a:prstGeo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ru-RU" sz="1600" dirty="0" smtClean="0"/>
              <a:t> из дома на работу – код 182;</a:t>
            </a:r>
          </a:p>
          <a:p>
            <a:pPr>
              <a:buBlip>
                <a:blip r:embed="rId2"/>
              </a:buBlip>
            </a:pPr>
            <a:r>
              <a:rPr lang="ru-RU" sz="1600" dirty="0" smtClean="0"/>
              <a:t> с работы в кафе (в обеденный перерыв) – код 950;</a:t>
            </a:r>
          </a:p>
          <a:p>
            <a:pPr>
              <a:buBlip>
                <a:blip r:embed="rId2"/>
              </a:buBlip>
            </a:pPr>
            <a:r>
              <a:rPr lang="ru-RU" sz="1600" dirty="0" smtClean="0"/>
              <a:t> из кафе на работу (в обеденный перерыв) – код 950;</a:t>
            </a:r>
          </a:p>
          <a:p>
            <a:pPr>
              <a:buBlip>
                <a:blip r:embed="rId2"/>
              </a:buBlip>
            </a:pPr>
            <a:r>
              <a:rPr lang="ru-RU" sz="1600" dirty="0" smtClean="0"/>
              <a:t> с работы домой – код 182.</a:t>
            </a:r>
          </a:p>
          <a:p>
            <a:pPr marL="177800" marR="0" lvl="0" indent="-17780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>
                <a:tab pos="93663" algn="l"/>
              </a:tabLst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74" name="Picture 2" descr="\\nas17\Work\Projects_III\Rosstat-4 (Бюджет времени)\Памятки\Дизайн\Кодирование передвижений\Исходники\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2360" y="3139256"/>
            <a:ext cx="3760787" cy="1663700"/>
          </a:xfrm>
          <a:prstGeom prst="rect">
            <a:avLst/>
          </a:prstGeom>
          <a:noFill/>
        </p:spPr>
      </p:pic>
      <p:sp>
        <p:nvSpPr>
          <p:cNvPr id="7" name="Текст 2"/>
          <p:cNvSpPr txBox="1">
            <a:spLocks/>
          </p:cNvSpPr>
          <p:nvPr/>
        </p:nvSpPr>
        <p:spPr>
          <a:xfrm>
            <a:off x="2698304" y="4435400"/>
            <a:ext cx="648072" cy="28803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lang="ru-RU" sz="1100" dirty="0" smtClean="0"/>
              <a:t>Дом</a:t>
            </a: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7800" marR="0" lvl="0" indent="-17780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>
                <a:tab pos="93663" algn="l"/>
              </a:tabLst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Текст 2"/>
          <p:cNvSpPr txBox="1">
            <a:spLocks/>
          </p:cNvSpPr>
          <p:nvPr/>
        </p:nvSpPr>
        <p:spPr>
          <a:xfrm>
            <a:off x="4066456" y="4795440"/>
            <a:ext cx="504056" cy="21602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lang="ru-RU" sz="1100" dirty="0" smtClean="0">
                <a:solidFill>
                  <a:srgbClr val="AF1E1B"/>
                </a:solidFill>
              </a:rPr>
              <a:t>182</a:t>
            </a: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srgbClr val="AF1E1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7800" marR="0" lvl="0" indent="-17780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>
                <a:tab pos="93663" algn="l"/>
              </a:tabLst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Текст 2"/>
          <p:cNvSpPr txBox="1">
            <a:spLocks/>
          </p:cNvSpPr>
          <p:nvPr/>
        </p:nvSpPr>
        <p:spPr>
          <a:xfrm>
            <a:off x="5650632" y="4795440"/>
            <a:ext cx="504056" cy="21602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lang="ru-RU" sz="1100" dirty="0" smtClean="0">
                <a:solidFill>
                  <a:srgbClr val="AF1E1B"/>
                </a:solidFill>
              </a:rPr>
              <a:t>950</a:t>
            </a: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srgbClr val="AF1E1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7800" marR="0" lvl="0" indent="-17780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>
                <a:tab pos="93663" algn="l"/>
              </a:tabLst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Текст 2"/>
          <p:cNvSpPr txBox="1">
            <a:spLocks/>
          </p:cNvSpPr>
          <p:nvPr/>
        </p:nvSpPr>
        <p:spPr>
          <a:xfrm>
            <a:off x="5650632" y="2851224"/>
            <a:ext cx="504056" cy="21602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lang="ru-RU" sz="1100" dirty="0" smtClean="0">
                <a:solidFill>
                  <a:srgbClr val="AF1E1B"/>
                </a:solidFill>
              </a:rPr>
              <a:t>950</a:t>
            </a: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srgbClr val="AF1E1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7800" marR="0" lvl="0" indent="-17780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>
                <a:tab pos="93663" algn="l"/>
              </a:tabLst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Текст 2"/>
          <p:cNvSpPr txBox="1">
            <a:spLocks/>
          </p:cNvSpPr>
          <p:nvPr/>
        </p:nvSpPr>
        <p:spPr>
          <a:xfrm>
            <a:off x="4066456" y="2851224"/>
            <a:ext cx="504056" cy="21602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lang="ru-RU" sz="1100" dirty="0" smtClean="0">
                <a:solidFill>
                  <a:srgbClr val="AF1E1B"/>
                </a:solidFill>
              </a:rPr>
              <a:t>182</a:t>
            </a: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srgbClr val="AF1E1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7800" marR="0" lvl="0" indent="-17780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>
                <a:tab pos="93663" algn="l"/>
              </a:tabLst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Текст 2"/>
          <p:cNvSpPr txBox="1">
            <a:spLocks/>
          </p:cNvSpPr>
          <p:nvPr/>
        </p:nvSpPr>
        <p:spPr>
          <a:xfrm>
            <a:off x="4570512" y="4723432"/>
            <a:ext cx="1008112" cy="504056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lang="ru-RU" sz="1100" dirty="0" smtClean="0"/>
              <a:t>Рабочее место</a:t>
            </a: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7800" marR="0" lvl="0" indent="-17780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>
                <a:tab pos="93663" algn="l"/>
              </a:tabLst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Текст 2"/>
          <p:cNvSpPr txBox="1">
            <a:spLocks/>
          </p:cNvSpPr>
          <p:nvPr/>
        </p:nvSpPr>
        <p:spPr>
          <a:xfrm>
            <a:off x="6586736" y="4435400"/>
            <a:ext cx="1512168" cy="504056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lang="ru-RU" sz="1100" dirty="0" smtClean="0"/>
              <a:t>Обеденный перерыв: кафе</a:t>
            </a: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7800" marR="0" lvl="0" indent="-17780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>
                <a:tab pos="93663" algn="l"/>
              </a:tabLst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Текст 3"/>
          <p:cNvSpPr txBox="1">
            <a:spLocks/>
          </p:cNvSpPr>
          <p:nvPr/>
        </p:nvSpPr>
        <p:spPr>
          <a:xfrm>
            <a:off x="1941464" y="114920"/>
            <a:ext cx="7309568" cy="360040"/>
          </a:xfrm>
          <a:prstGeom prst="rect">
            <a:avLst/>
          </a:prstGeom>
        </p:spPr>
        <p:txBody>
          <a:bodyPr/>
          <a:lstStyle>
            <a:lvl1pPr marL="364331" indent="-364331" algn="l" defTabSz="97155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89384" indent="-303609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44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002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59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7176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575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33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90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chemeClr val="bg1"/>
                </a:solidFill>
              </a:rPr>
              <a:t>Кодирование </a:t>
            </a:r>
            <a:r>
              <a:rPr lang="ru-RU" sz="1400" dirty="0">
                <a:solidFill>
                  <a:schemeClr val="bg1"/>
                </a:solidFill>
              </a:rPr>
              <a:t>передвижений</a:t>
            </a:r>
          </a:p>
          <a:p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1258144" y="1195040"/>
            <a:ext cx="7920880" cy="1080120"/>
          </a:xfrm>
        </p:spPr>
        <p:txBody>
          <a:bodyPr/>
          <a:lstStyle/>
          <a:p>
            <a:pPr marL="0" indent="0"/>
            <a:r>
              <a:rPr lang="ru-RU" dirty="0" smtClean="0"/>
              <a:t> При выходе (выезде) из дома с целью выполнения разных дел в разных местах и возвращении домой поворотной точкой считается выполнение того дела, которое заняло наибольшее время.</a:t>
            </a:r>
          </a:p>
          <a:p>
            <a:pPr marL="0" indent="0">
              <a:buNone/>
            </a:pPr>
            <a:r>
              <a:rPr lang="ru-RU" dirty="0" smtClean="0"/>
              <a:t>Схема кодирования передвижений будет следующей:</a:t>
            </a:r>
            <a:endParaRPr lang="ru-RU" dirty="0"/>
          </a:p>
        </p:txBody>
      </p:sp>
      <p:sp>
        <p:nvSpPr>
          <p:cNvPr id="6" name="Текст 2"/>
          <p:cNvSpPr txBox="1">
            <a:spLocks/>
          </p:cNvSpPr>
          <p:nvPr/>
        </p:nvSpPr>
        <p:spPr>
          <a:xfrm>
            <a:off x="1546176" y="5443512"/>
            <a:ext cx="7199312" cy="1224136"/>
          </a:xfrm>
          <a:prstGeom prst="rect">
            <a:avLst/>
          </a:prstGeo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ru-RU" sz="1600" dirty="0" smtClean="0"/>
              <a:t> из дома в магазин (пребывание 10 минут) – код 380;</a:t>
            </a:r>
          </a:p>
          <a:p>
            <a:pPr>
              <a:buBlip>
                <a:blip r:embed="rId2"/>
              </a:buBlip>
            </a:pPr>
            <a:r>
              <a:rPr lang="ru-RU" sz="1600" dirty="0" smtClean="0"/>
              <a:t> из магазина в библиотеку (пребывание 10 минут) – код 860;</a:t>
            </a:r>
          </a:p>
          <a:p>
            <a:pPr>
              <a:buBlip>
                <a:blip r:embed="rId2"/>
              </a:buBlip>
            </a:pPr>
            <a:r>
              <a:rPr lang="ru-RU" sz="1600" dirty="0" smtClean="0"/>
              <a:t> из библиотеки к свекрови (пребывание 50 минут) – код 540;</a:t>
            </a:r>
          </a:p>
          <a:p>
            <a:pPr>
              <a:buBlip>
                <a:blip r:embed="rId2"/>
              </a:buBlip>
            </a:pPr>
            <a:r>
              <a:rPr lang="ru-RU" sz="1600" dirty="0" smtClean="0"/>
              <a:t> от свекрови в детский сад (пребывание 20 минут)– код 540;</a:t>
            </a:r>
          </a:p>
          <a:p>
            <a:pPr>
              <a:buBlip>
                <a:blip r:embed="rId2"/>
              </a:buBlip>
            </a:pPr>
            <a:r>
              <a:rPr lang="ru-RU" sz="1600" dirty="0" smtClean="0"/>
              <a:t> из детского сада домой – код 441.</a:t>
            </a:r>
          </a:p>
          <a:p>
            <a:pPr marL="177800" marR="0" lvl="0" indent="-17780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Blip>
                <a:blip r:embed="rId2"/>
              </a:buBlip>
              <a:tabLst>
                <a:tab pos="93663" algn="l"/>
              </a:tabLst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2" descr="\\nas17\Work\Projects_III\Rosstat-4 (Бюджет времени)\Памятки\Дизайн\Кодирование передвижений\Исходники\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2320" y="2491184"/>
            <a:ext cx="3240360" cy="2493511"/>
          </a:xfrm>
          <a:prstGeom prst="rect">
            <a:avLst/>
          </a:prstGeom>
          <a:noFill/>
        </p:spPr>
      </p:pic>
      <p:sp>
        <p:nvSpPr>
          <p:cNvPr id="8" name="Текст 2"/>
          <p:cNvSpPr txBox="1">
            <a:spLocks/>
          </p:cNvSpPr>
          <p:nvPr/>
        </p:nvSpPr>
        <p:spPr>
          <a:xfrm>
            <a:off x="2410272" y="3643312"/>
            <a:ext cx="648072" cy="28803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lang="ru-RU" sz="1100" dirty="0" smtClean="0"/>
              <a:t>Дом</a:t>
            </a: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7800" marR="0" lvl="0" indent="-17780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4"/>
              </a:buBlip>
              <a:tabLst>
                <a:tab pos="93663" algn="l"/>
              </a:tabLst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Текст 2"/>
          <p:cNvSpPr txBox="1">
            <a:spLocks/>
          </p:cNvSpPr>
          <p:nvPr/>
        </p:nvSpPr>
        <p:spPr>
          <a:xfrm>
            <a:off x="3418384" y="4651424"/>
            <a:ext cx="504056" cy="21602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lang="ru-RU" sz="1100" dirty="0" smtClean="0">
                <a:solidFill>
                  <a:srgbClr val="AF1E1B"/>
                </a:solidFill>
              </a:rPr>
              <a:t>441</a:t>
            </a: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srgbClr val="AF1E1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7800" marR="0" lvl="0" indent="-17780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4"/>
              </a:buBlip>
              <a:tabLst>
                <a:tab pos="93663" algn="l"/>
              </a:tabLst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Текст 2"/>
          <p:cNvSpPr txBox="1">
            <a:spLocks/>
          </p:cNvSpPr>
          <p:nvPr/>
        </p:nvSpPr>
        <p:spPr>
          <a:xfrm>
            <a:off x="3994448" y="5011464"/>
            <a:ext cx="1152128" cy="43204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lang="ru-RU" sz="1100" dirty="0" smtClean="0"/>
              <a:t>Детский сад</a:t>
            </a:r>
          </a:p>
          <a:p>
            <a:pPr marL="0" marR="0" lvl="0" indent="0" algn="ctr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lang="ru-RU" sz="1100" i="1" dirty="0" smtClean="0"/>
              <a:t>20 мин</a:t>
            </a:r>
            <a:r>
              <a:rPr lang="ru-RU" sz="1100" dirty="0" smtClean="0"/>
              <a:t>.</a:t>
            </a: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7800" marR="0" lvl="0" indent="-17780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4"/>
              </a:buBlip>
              <a:tabLst>
                <a:tab pos="93663" algn="l"/>
              </a:tabLst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Текст 2"/>
          <p:cNvSpPr txBox="1">
            <a:spLocks/>
          </p:cNvSpPr>
          <p:nvPr/>
        </p:nvSpPr>
        <p:spPr>
          <a:xfrm>
            <a:off x="5290592" y="4579416"/>
            <a:ext cx="504056" cy="21602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lang="ru-RU" sz="1100" dirty="0" smtClean="0">
                <a:solidFill>
                  <a:srgbClr val="AF1E1B"/>
                </a:solidFill>
              </a:rPr>
              <a:t>540</a:t>
            </a: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srgbClr val="AF1E1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7800" marR="0" lvl="0" indent="-17780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4"/>
              </a:buBlip>
              <a:tabLst>
                <a:tab pos="93663" algn="l"/>
              </a:tabLst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Текст 2"/>
          <p:cNvSpPr txBox="1">
            <a:spLocks/>
          </p:cNvSpPr>
          <p:nvPr/>
        </p:nvSpPr>
        <p:spPr>
          <a:xfrm>
            <a:off x="5722640" y="4075360"/>
            <a:ext cx="1728192" cy="100811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lang="ru-RU" sz="1100" b="1" dirty="0" smtClean="0"/>
              <a:t>Помощь свекрови, проживающей отдельно, в уборке квартиры.</a:t>
            </a:r>
          </a:p>
          <a:p>
            <a:pPr marL="0" marR="0" lvl="0" indent="0" algn="ctr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lang="ru-RU" sz="1100" b="1" dirty="0" smtClean="0"/>
              <a:t> </a:t>
            </a:r>
            <a:r>
              <a:rPr lang="ru-RU" sz="1100" b="1" i="1" dirty="0" smtClean="0"/>
              <a:t>50 мин</a:t>
            </a:r>
            <a:r>
              <a:rPr lang="ru-RU" sz="1100" b="1" dirty="0" smtClean="0"/>
              <a:t>.</a:t>
            </a:r>
            <a:endParaRPr kumimoji="0" lang="ru-RU" sz="11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L="177800" marR="0" lvl="0" indent="-17780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4"/>
              </a:buBlip>
              <a:tabLst>
                <a:tab pos="93663" algn="l"/>
              </a:tabLst>
              <a:defRPr/>
            </a:pP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13" name="Текст 2"/>
          <p:cNvSpPr txBox="1">
            <a:spLocks/>
          </p:cNvSpPr>
          <p:nvPr/>
        </p:nvSpPr>
        <p:spPr>
          <a:xfrm>
            <a:off x="4570512" y="3067248"/>
            <a:ext cx="1008112" cy="504056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lang="ru-RU" sz="1100" dirty="0" smtClean="0"/>
              <a:t>Библиотека</a:t>
            </a:r>
          </a:p>
          <a:p>
            <a:pPr marL="0" marR="0" lvl="0" indent="0" algn="ctr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lang="ru-RU" sz="1100" dirty="0" smtClean="0"/>
              <a:t> </a:t>
            </a:r>
            <a:r>
              <a:rPr lang="ru-RU" sz="1100" i="1" dirty="0" smtClean="0"/>
              <a:t>10 мин</a:t>
            </a:r>
            <a:r>
              <a:rPr lang="ru-RU" sz="1100" dirty="0" smtClean="0"/>
              <a:t>.</a:t>
            </a: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7800" marR="0" lvl="0" indent="-17780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4"/>
              </a:buBlip>
              <a:tabLst>
                <a:tab pos="93663" algn="l"/>
              </a:tabLst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Текст 2"/>
          <p:cNvSpPr txBox="1">
            <a:spLocks/>
          </p:cNvSpPr>
          <p:nvPr/>
        </p:nvSpPr>
        <p:spPr>
          <a:xfrm>
            <a:off x="3490392" y="2995240"/>
            <a:ext cx="1008112" cy="504056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lang="ru-RU" sz="1100" dirty="0" smtClean="0"/>
              <a:t>Магазин</a:t>
            </a:r>
          </a:p>
          <a:p>
            <a:pPr marL="0" marR="0" lvl="0" indent="0" algn="ctr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lang="ru-RU" sz="1100" dirty="0" smtClean="0"/>
              <a:t> </a:t>
            </a:r>
            <a:r>
              <a:rPr lang="ru-RU" sz="1100" i="1" dirty="0" smtClean="0"/>
              <a:t>10 мин</a:t>
            </a:r>
            <a:r>
              <a:rPr lang="ru-RU" sz="1100" dirty="0" smtClean="0"/>
              <a:t>.</a:t>
            </a: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7800" marR="0" lvl="0" indent="-17780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4"/>
              </a:buBlip>
              <a:tabLst>
                <a:tab pos="93663" algn="l"/>
              </a:tabLst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Текст 2"/>
          <p:cNvSpPr txBox="1">
            <a:spLocks/>
          </p:cNvSpPr>
          <p:nvPr/>
        </p:nvSpPr>
        <p:spPr>
          <a:xfrm>
            <a:off x="5722640" y="2995240"/>
            <a:ext cx="504056" cy="21602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lang="ru-RU" sz="1100" dirty="0" smtClean="0">
                <a:solidFill>
                  <a:srgbClr val="AF1E1B"/>
                </a:solidFill>
              </a:rPr>
              <a:t>540</a:t>
            </a: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srgbClr val="AF1E1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7800" marR="0" lvl="0" indent="-17780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4"/>
              </a:buBlip>
              <a:tabLst>
                <a:tab pos="93663" algn="l"/>
              </a:tabLst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Текст 2"/>
          <p:cNvSpPr txBox="1">
            <a:spLocks/>
          </p:cNvSpPr>
          <p:nvPr/>
        </p:nvSpPr>
        <p:spPr>
          <a:xfrm>
            <a:off x="3058344" y="2563192"/>
            <a:ext cx="504056" cy="21602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lang="ru-RU" sz="1100" dirty="0" smtClean="0">
                <a:solidFill>
                  <a:srgbClr val="AF1E1B"/>
                </a:solidFill>
              </a:rPr>
              <a:t>380</a:t>
            </a: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srgbClr val="AF1E1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7800" marR="0" lvl="0" indent="-17780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4"/>
              </a:buBlip>
              <a:tabLst>
                <a:tab pos="93663" algn="l"/>
              </a:tabLst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Текст 2"/>
          <p:cNvSpPr txBox="1">
            <a:spLocks/>
          </p:cNvSpPr>
          <p:nvPr/>
        </p:nvSpPr>
        <p:spPr>
          <a:xfrm>
            <a:off x="4426496" y="2347168"/>
            <a:ext cx="504056" cy="21602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lang="ru-RU" sz="1100" noProof="0" dirty="0" smtClean="0">
                <a:solidFill>
                  <a:srgbClr val="AF1E1B"/>
                </a:solidFill>
              </a:rPr>
              <a:t>860</a:t>
            </a: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srgbClr val="AF1E1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7800" marR="0" lvl="0" indent="-17780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4"/>
              </a:buBlip>
              <a:tabLst>
                <a:tab pos="93663" algn="l"/>
              </a:tabLst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Текст 3"/>
          <p:cNvSpPr txBox="1">
            <a:spLocks/>
          </p:cNvSpPr>
          <p:nvPr/>
        </p:nvSpPr>
        <p:spPr>
          <a:xfrm>
            <a:off x="1941464" y="114920"/>
            <a:ext cx="7309568" cy="360040"/>
          </a:xfrm>
          <a:prstGeom prst="rect">
            <a:avLst/>
          </a:prstGeom>
        </p:spPr>
        <p:txBody>
          <a:bodyPr/>
          <a:lstStyle>
            <a:lvl1pPr marL="364331" indent="-364331" algn="l" defTabSz="97155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89384" indent="-303609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44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002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59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7176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575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33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90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chemeClr val="bg1"/>
                </a:solidFill>
              </a:rPr>
              <a:t>Кодирование </a:t>
            </a:r>
            <a:r>
              <a:rPr lang="ru-RU" sz="1400" dirty="0">
                <a:solidFill>
                  <a:schemeClr val="bg1"/>
                </a:solidFill>
              </a:rPr>
              <a:t>передвижений</a:t>
            </a:r>
          </a:p>
          <a:p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1258144" y="979016"/>
            <a:ext cx="7199312" cy="1296144"/>
          </a:xfrm>
        </p:spPr>
        <p:txBody>
          <a:bodyPr/>
          <a:lstStyle/>
          <a:p>
            <a:pPr marL="0" indent="0"/>
            <a:r>
              <a:rPr lang="ru-RU" dirty="0" smtClean="0"/>
              <a:t> Если нет четкой поворотной точки, код передвижения определяется исключительно его целью, кроме заключительного вида передвижения «домой». Например, если бы в предыдущем примере пребывание у свекрови и в яслях имело бы одинаковую продолжительность, то изменения в схеме кодирования были бы следующими:</a:t>
            </a:r>
            <a:endParaRPr lang="ru-RU" dirty="0"/>
          </a:p>
        </p:txBody>
      </p:sp>
      <p:sp>
        <p:nvSpPr>
          <p:cNvPr id="6" name="Текст 2"/>
          <p:cNvSpPr txBox="1">
            <a:spLocks/>
          </p:cNvSpPr>
          <p:nvPr/>
        </p:nvSpPr>
        <p:spPr>
          <a:xfrm>
            <a:off x="1546176" y="5443512"/>
            <a:ext cx="7199312" cy="1224136"/>
          </a:xfrm>
          <a:prstGeom prst="rect">
            <a:avLst/>
          </a:prstGeo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ru-RU" sz="1600" dirty="0" smtClean="0"/>
              <a:t> из дома в магазин (пребывание 10 минут) – код 380;</a:t>
            </a:r>
          </a:p>
          <a:p>
            <a:pPr>
              <a:buBlip>
                <a:blip r:embed="rId2"/>
              </a:buBlip>
            </a:pPr>
            <a:r>
              <a:rPr lang="ru-RU" sz="1600" dirty="0" smtClean="0"/>
              <a:t> из магазина в библиотеку (пребывание 10 минут) – код 860;</a:t>
            </a:r>
          </a:p>
          <a:p>
            <a:pPr>
              <a:buBlip>
                <a:blip r:embed="rId2"/>
              </a:buBlip>
            </a:pPr>
            <a:r>
              <a:rPr lang="ru-RU" sz="1600" dirty="0" smtClean="0"/>
              <a:t> из библиотеки к свекрови (пребывание 30 минут) – код 540;</a:t>
            </a:r>
          </a:p>
          <a:p>
            <a:pPr>
              <a:buBlip>
                <a:blip r:embed="rId2"/>
              </a:buBlip>
            </a:pPr>
            <a:r>
              <a:rPr lang="ru-RU" sz="1600" dirty="0" smtClean="0"/>
              <a:t> от свекрови в детский сад (пребывание 30 минут)– код 441;</a:t>
            </a:r>
          </a:p>
          <a:p>
            <a:pPr>
              <a:buBlip>
                <a:blip r:embed="rId2"/>
              </a:buBlip>
            </a:pPr>
            <a:r>
              <a:rPr lang="ru-RU" sz="1600" dirty="0" smtClean="0"/>
              <a:t> из детского сада домой – код 441.</a:t>
            </a:r>
          </a:p>
          <a:p>
            <a:pPr marL="177800" marR="0" lvl="0" indent="-17780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Blip>
                <a:blip r:embed="rId2"/>
              </a:buBlip>
              <a:tabLst>
                <a:tab pos="93663" algn="l"/>
              </a:tabLst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4" name="Picture 2" descr="\\nas17\Work\Projects_III\Rosstat-4 (Бюджет времени)\Памятки\Дизайн\Кодирование передвижений\Исходники\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2320" y="2491184"/>
            <a:ext cx="3240360" cy="2493511"/>
          </a:xfrm>
          <a:prstGeom prst="rect">
            <a:avLst/>
          </a:prstGeom>
          <a:noFill/>
        </p:spPr>
      </p:pic>
      <p:sp>
        <p:nvSpPr>
          <p:cNvPr id="15" name="Текст 2"/>
          <p:cNvSpPr txBox="1">
            <a:spLocks/>
          </p:cNvSpPr>
          <p:nvPr/>
        </p:nvSpPr>
        <p:spPr>
          <a:xfrm>
            <a:off x="2410272" y="3643312"/>
            <a:ext cx="648072" cy="28803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lang="ru-RU" sz="1100" dirty="0" smtClean="0"/>
              <a:t>Дом</a:t>
            </a: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7800" marR="0" lvl="0" indent="-17780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4"/>
              </a:buBlip>
              <a:tabLst>
                <a:tab pos="93663" algn="l"/>
              </a:tabLst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Текст 2"/>
          <p:cNvSpPr txBox="1">
            <a:spLocks/>
          </p:cNvSpPr>
          <p:nvPr/>
        </p:nvSpPr>
        <p:spPr>
          <a:xfrm>
            <a:off x="3418384" y="4651424"/>
            <a:ext cx="504056" cy="21602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lang="ru-RU" sz="1100" dirty="0" smtClean="0">
                <a:solidFill>
                  <a:srgbClr val="AF1E1B"/>
                </a:solidFill>
              </a:rPr>
              <a:t>441</a:t>
            </a: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srgbClr val="AF1E1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7800" marR="0" lvl="0" indent="-17780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4"/>
              </a:buBlip>
              <a:tabLst>
                <a:tab pos="93663" algn="l"/>
              </a:tabLst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Текст 2"/>
          <p:cNvSpPr txBox="1">
            <a:spLocks/>
          </p:cNvSpPr>
          <p:nvPr/>
        </p:nvSpPr>
        <p:spPr>
          <a:xfrm>
            <a:off x="3994448" y="5011464"/>
            <a:ext cx="1152128" cy="43204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lang="ru-RU" sz="1100" dirty="0" smtClean="0"/>
              <a:t>Детский сад</a:t>
            </a:r>
          </a:p>
          <a:p>
            <a:pPr marL="0" marR="0" lvl="0" indent="0" algn="ctr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lang="ru-RU" sz="1100" i="1" dirty="0" smtClean="0"/>
              <a:t>30 мин</a:t>
            </a:r>
            <a:r>
              <a:rPr lang="ru-RU" sz="1100" dirty="0" smtClean="0"/>
              <a:t>.</a:t>
            </a: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7800" marR="0" lvl="0" indent="-17780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4"/>
              </a:buBlip>
              <a:tabLst>
                <a:tab pos="93663" algn="l"/>
              </a:tabLst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Текст 2"/>
          <p:cNvSpPr txBox="1">
            <a:spLocks/>
          </p:cNvSpPr>
          <p:nvPr/>
        </p:nvSpPr>
        <p:spPr>
          <a:xfrm>
            <a:off x="5290592" y="4579416"/>
            <a:ext cx="504056" cy="21602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lang="ru-RU" sz="1100" dirty="0" smtClean="0">
                <a:solidFill>
                  <a:srgbClr val="AF1E1B"/>
                </a:solidFill>
              </a:rPr>
              <a:t>441</a:t>
            </a: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Текст 2"/>
          <p:cNvSpPr txBox="1">
            <a:spLocks/>
          </p:cNvSpPr>
          <p:nvPr/>
        </p:nvSpPr>
        <p:spPr>
          <a:xfrm>
            <a:off x="5722640" y="4075360"/>
            <a:ext cx="1440160" cy="100811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lang="ru-RU" sz="1100" dirty="0" smtClean="0"/>
              <a:t>Помощь свекрови, проживающей отдельно, в уборке квартиры.</a:t>
            </a:r>
          </a:p>
          <a:p>
            <a:pPr marL="0" marR="0" lvl="0" indent="0" algn="ctr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lang="ru-RU" sz="1100" dirty="0" smtClean="0"/>
              <a:t>30 </a:t>
            </a:r>
            <a:r>
              <a:rPr lang="ru-RU" sz="1100" i="1" dirty="0" smtClean="0"/>
              <a:t>мин</a:t>
            </a:r>
            <a:r>
              <a:rPr lang="ru-RU" sz="1100" dirty="0" smtClean="0"/>
              <a:t>.</a:t>
            </a: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7800" marR="0" lvl="0" indent="-17780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4"/>
              </a:buBlip>
              <a:tabLst>
                <a:tab pos="93663" algn="l"/>
              </a:tabLst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Текст 2"/>
          <p:cNvSpPr txBox="1">
            <a:spLocks/>
          </p:cNvSpPr>
          <p:nvPr/>
        </p:nvSpPr>
        <p:spPr>
          <a:xfrm>
            <a:off x="4570512" y="3067248"/>
            <a:ext cx="1008112" cy="504056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lang="ru-RU" sz="1100" dirty="0" smtClean="0"/>
              <a:t>Библиотека</a:t>
            </a:r>
          </a:p>
          <a:p>
            <a:pPr marL="0" marR="0" lvl="0" indent="0" algn="ctr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lang="ru-RU" sz="1100" dirty="0" smtClean="0"/>
              <a:t> </a:t>
            </a:r>
            <a:r>
              <a:rPr lang="ru-RU" sz="1100" i="1" dirty="0" smtClean="0"/>
              <a:t>10 мин</a:t>
            </a:r>
            <a:r>
              <a:rPr lang="ru-RU" sz="1100" dirty="0" smtClean="0"/>
              <a:t>.</a:t>
            </a: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7800" marR="0" lvl="0" indent="-17780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4"/>
              </a:buBlip>
              <a:tabLst>
                <a:tab pos="93663" algn="l"/>
              </a:tabLst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Текст 2"/>
          <p:cNvSpPr txBox="1">
            <a:spLocks/>
          </p:cNvSpPr>
          <p:nvPr/>
        </p:nvSpPr>
        <p:spPr>
          <a:xfrm>
            <a:off x="3490392" y="2995240"/>
            <a:ext cx="1008112" cy="504056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lang="ru-RU" sz="1100" dirty="0" smtClean="0"/>
              <a:t>Магазин</a:t>
            </a:r>
          </a:p>
          <a:p>
            <a:pPr marL="0" marR="0" lvl="0" indent="0" algn="ctr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lang="ru-RU" sz="1100" dirty="0" smtClean="0"/>
              <a:t> </a:t>
            </a:r>
            <a:r>
              <a:rPr lang="ru-RU" sz="1100" i="1" dirty="0" smtClean="0"/>
              <a:t>10 мин</a:t>
            </a:r>
            <a:r>
              <a:rPr lang="ru-RU" sz="1100" dirty="0" smtClean="0"/>
              <a:t>.</a:t>
            </a: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7800" marR="0" lvl="0" indent="-17780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4"/>
              </a:buBlip>
              <a:tabLst>
                <a:tab pos="93663" algn="l"/>
              </a:tabLst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Текст 2"/>
          <p:cNvSpPr txBox="1">
            <a:spLocks/>
          </p:cNvSpPr>
          <p:nvPr/>
        </p:nvSpPr>
        <p:spPr>
          <a:xfrm>
            <a:off x="5722640" y="2995240"/>
            <a:ext cx="504056" cy="21602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lang="ru-RU" sz="1100" dirty="0" smtClean="0">
                <a:solidFill>
                  <a:srgbClr val="AF1E1B"/>
                </a:solidFill>
              </a:rPr>
              <a:t>540</a:t>
            </a: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srgbClr val="AF1E1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7800" marR="0" lvl="0" indent="-17780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4"/>
              </a:buBlip>
              <a:tabLst>
                <a:tab pos="93663" algn="l"/>
              </a:tabLst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Текст 2"/>
          <p:cNvSpPr txBox="1">
            <a:spLocks/>
          </p:cNvSpPr>
          <p:nvPr/>
        </p:nvSpPr>
        <p:spPr>
          <a:xfrm>
            <a:off x="3058344" y="2563192"/>
            <a:ext cx="504056" cy="21602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lang="ru-RU" sz="1100" dirty="0" smtClean="0">
                <a:solidFill>
                  <a:srgbClr val="AF1E1B"/>
                </a:solidFill>
              </a:rPr>
              <a:t>380</a:t>
            </a: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srgbClr val="AF1E1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7800" marR="0" lvl="0" indent="-17780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4"/>
              </a:buBlip>
              <a:tabLst>
                <a:tab pos="93663" algn="l"/>
              </a:tabLst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Текст 2"/>
          <p:cNvSpPr txBox="1">
            <a:spLocks/>
          </p:cNvSpPr>
          <p:nvPr/>
        </p:nvSpPr>
        <p:spPr>
          <a:xfrm>
            <a:off x="4426496" y="2347168"/>
            <a:ext cx="504056" cy="21602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lang="ru-RU" sz="1100" noProof="0" dirty="0" smtClean="0">
                <a:solidFill>
                  <a:srgbClr val="AF1E1B"/>
                </a:solidFill>
              </a:rPr>
              <a:t>860</a:t>
            </a: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srgbClr val="AF1E1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7800" marR="0" lvl="0" indent="-17780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4"/>
              </a:buBlip>
              <a:tabLst>
                <a:tab pos="93663" algn="l"/>
              </a:tabLst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Текст 3"/>
          <p:cNvSpPr txBox="1">
            <a:spLocks/>
          </p:cNvSpPr>
          <p:nvPr/>
        </p:nvSpPr>
        <p:spPr>
          <a:xfrm>
            <a:off x="1941464" y="114920"/>
            <a:ext cx="7309568" cy="360040"/>
          </a:xfrm>
          <a:prstGeom prst="rect">
            <a:avLst/>
          </a:prstGeom>
        </p:spPr>
        <p:txBody>
          <a:bodyPr/>
          <a:lstStyle>
            <a:lvl1pPr marL="364331" indent="-364331" algn="l" defTabSz="97155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89384" indent="-303609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44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002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59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7176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575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33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90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chemeClr val="bg1"/>
                </a:solidFill>
              </a:rPr>
              <a:t>Кодирование </a:t>
            </a:r>
            <a:r>
              <a:rPr lang="ru-RU" sz="1400" dirty="0">
                <a:solidFill>
                  <a:schemeClr val="bg1"/>
                </a:solidFill>
              </a:rPr>
              <a:t>передвижений</a:t>
            </a:r>
          </a:p>
          <a:p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1258144" y="1483072"/>
            <a:ext cx="7199312" cy="2160240"/>
          </a:xfrm>
        </p:spPr>
        <p:txBody>
          <a:bodyPr/>
          <a:lstStyle/>
          <a:p>
            <a:pPr marL="0" indent="0">
              <a:tabLst>
                <a:tab pos="90488" algn="l"/>
                <a:tab pos="93663" algn="l"/>
              </a:tabLst>
            </a:pPr>
            <a:r>
              <a:rPr lang="ru-RU" dirty="0" smtClean="0"/>
              <a:t> Респондент выехал из дома в другой населенный пункт (например, на дачу или к родственникам), где провел целый день или больше одного дня и занимался различными видами деятельности, которые не представляется возможным отнести к какому-либо одному разделу Кодификатора: работал в саду, красил лавочку, ходил к соседу на день рождения, ездил на велосипеде, собирал грибы и т.д. В этом случае передвижение, связанное с многоцелевой деятельностью и сменой местности, кодируется </a:t>
            </a:r>
            <a:r>
              <a:rPr lang="ru-RU" dirty="0" smtClean="0"/>
              <a:t>кодом </a:t>
            </a:r>
            <a:r>
              <a:rPr lang="ru-RU" b="1" dirty="0" smtClean="0">
                <a:solidFill>
                  <a:srgbClr val="AF1E1B"/>
                </a:solidFill>
              </a:rPr>
              <a:t>997</a:t>
            </a:r>
            <a:r>
              <a:rPr lang="ru-RU" dirty="0" smtClean="0"/>
              <a:t>: </a:t>
            </a:r>
            <a:endParaRPr lang="ru-RU" dirty="0"/>
          </a:p>
        </p:txBody>
      </p:sp>
      <p:pic>
        <p:nvPicPr>
          <p:cNvPr id="2050" name="Picture 2" descr="\\nas17\Work\Projects_III\Rosstat-4 (Бюджет времени)\Памятки\Дизайн\Кодирование передвижений\Исходники\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6416" y="4147368"/>
            <a:ext cx="2133600" cy="1663700"/>
          </a:xfrm>
          <a:prstGeom prst="rect">
            <a:avLst/>
          </a:prstGeom>
          <a:noFill/>
        </p:spPr>
      </p:pic>
      <p:sp>
        <p:nvSpPr>
          <p:cNvPr id="7" name="Текст 2"/>
          <p:cNvSpPr txBox="1">
            <a:spLocks/>
          </p:cNvSpPr>
          <p:nvPr/>
        </p:nvSpPr>
        <p:spPr>
          <a:xfrm>
            <a:off x="3562400" y="5371504"/>
            <a:ext cx="576064" cy="28803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lang="ru-RU" sz="1100" dirty="0" smtClean="0"/>
              <a:t>Дом</a:t>
            </a: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7800" marR="0" lvl="0" indent="-17780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>
                <a:tab pos="93663" algn="l"/>
              </a:tabLst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Текст 2"/>
          <p:cNvSpPr txBox="1">
            <a:spLocks/>
          </p:cNvSpPr>
          <p:nvPr/>
        </p:nvSpPr>
        <p:spPr>
          <a:xfrm>
            <a:off x="4642520" y="5875560"/>
            <a:ext cx="504056" cy="21602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lang="ru-RU" sz="1100" dirty="0" smtClean="0">
                <a:solidFill>
                  <a:srgbClr val="AF1E1B"/>
                </a:solidFill>
              </a:rPr>
              <a:t>997</a:t>
            </a: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srgbClr val="AF1E1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7800" marR="0" lvl="0" indent="-17780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>
                <a:tab pos="93663" algn="l"/>
              </a:tabLst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Текст 2"/>
          <p:cNvSpPr txBox="1">
            <a:spLocks/>
          </p:cNvSpPr>
          <p:nvPr/>
        </p:nvSpPr>
        <p:spPr>
          <a:xfrm>
            <a:off x="4570512" y="3859336"/>
            <a:ext cx="504056" cy="21602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lang="ru-RU" sz="1100" dirty="0" smtClean="0">
                <a:solidFill>
                  <a:srgbClr val="AF1E1B"/>
                </a:solidFill>
              </a:rPr>
              <a:t>997</a:t>
            </a: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srgbClr val="AF1E1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7800" marR="0" lvl="0" indent="-17780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>
                <a:tab pos="93663" algn="l"/>
              </a:tabLst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Текст 2"/>
          <p:cNvSpPr txBox="1">
            <a:spLocks/>
          </p:cNvSpPr>
          <p:nvPr/>
        </p:nvSpPr>
        <p:spPr>
          <a:xfrm>
            <a:off x="5578624" y="5299496"/>
            <a:ext cx="1224136" cy="64807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lang="ru-RU" sz="1100" dirty="0" smtClean="0"/>
              <a:t>Смена местности и многоцелевая деятельность</a:t>
            </a: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7800" marR="0" lvl="0" indent="-17780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>
                <a:tab pos="93663" algn="l"/>
              </a:tabLst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Текст 3"/>
          <p:cNvSpPr txBox="1">
            <a:spLocks/>
          </p:cNvSpPr>
          <p:nvPr/>
        </p:nvSpPr>
        <p:spPr>
          <a:xfrm>
            <a:off x="1941464" y="114920"/>
            <a:ext cx="7309568" cy="360040"/>
          </a:xfrm>
          <a:prstGeom prst="rect">
            <a:avLst/>
          </a:prstGeom>
        </p:spPr>
        <p:txBody>
          <a:bodyPr/>
          <a:lstStyle>
            <a:lvl1pPr marL="364331" indent="-364331" algn="l" defTabSz="97155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89384" indent="-303609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44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002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59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7176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575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33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90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chemeClr val="bg1"/>
                </a:solidFill>
              </a:rPr>
              <a:t>Кодирование </a:t>
            </a:r>
            <a:r>
              <a:rPr lang="ru-RU" sz="1400" dirty="0">
                <a:solidFill>
                  <a:schemeClr val="bg1"/>
                </a:solidFill>
              </a:rPr>
              <a:t>передвижений</a:t>
            </a:r>
          </a:p>
          <a:p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1258144" y="1195040"/>
            <a:ext cx="7199312" cy="1368152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Несмотря на то, что Дневники использования времени должны были пройти полный контроль при сборе информации в домохозяйстве, при их кодировании могут быть выявлены различные случаи множественных записей, логических пропусков и другие неточности в описании видов деятельности.</a:t>
            </a:r>
          </a:p>
        </p:txBody>
      </p:sp>
      <p:sp>
        <p:nvSpPr>
          <p:cNvPr id="6" name="Текст 2"/>
          <p:cNvSpPr txBox="1">
            <a:spLocks/>
          </p:cNvSpPr>
          <p:nvPr/>
        </p:nvSpPr>
        <p:spPr>
          <a:xfrm>
            <a:off x="1258144" y="2779216"/>
            <a:ext cx="7199312" cy="64807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93663" algn="l"/>
              </a:tabLst>
              <a:defRPr/>
            </a:pPr>
            <a:r>
              <a:rPr lang="ru-RU" sz="1600" dirty="0" smtClean="0"/>
              <a:t>Редактирование записей респондента в Дневнике использования времени производится, только если:</a:t>
            </a: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Текст 2"/>
          <p:cNvSpPr txBox="1">
            <a:spLocks/>
          </p:cNvSpPr>
          <p:nvPr/>
        </p:nvSpPr>
        <p:spPr>
          <a:xfrm>
            <a:off x="1618184" y="3427288"/>
            <a:ext cx="6840760" cy="93610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>
                <a:tab pos="93663" algn="l"/>
              </a:tabLst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AF1E1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отсутствует</a:t>
            </a:r>
            <a:r>
              <a:rPr kumimoji="0" lang="ru-RU" sz="1600" b="1" i="0" u="none" strike="noStrike" kern="1200" cap="none" spc="0" normalizeH="0" noProof="0" dirty="0" smtClean="0">
                <a:ln>
                  <a:noFill/>
                </a:ln>
                <a:solidFill>
                  <a:srgbClr val="AF1E1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возможность их уточнения в домохозяйстве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AF1E1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</a:p>
          <a:p>
            <a:pPr marL="0" marR="0" lvl="0" indent="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>
                <a:tab pos="93663" algn="l"/>
              </a:tabLst>
              <a:defRPr/>
            </a:pPr>
            <a:r>
              <a:rPr lang="ru-RU" sz="1600" b="1" dirty="0" smtClean="0">
                <a:solidFill>
                  <a:srgbClr val="AF1E1B"/>
                </a:solidFill>
              </a:rPr>
              <a:t> есть уверенность в достаточности оснований для внесения изменений.</a:t>
            </a:r>
            <a:endParaRPr kumimoji="0" lang="ru-RU" sz="1600" b="1" i="0" u="none" strike="noStrike" kern="1200" cap="none" spc="0" normalizeH="0" baseline="0" noProof="0" dirty="0" smtClean="0">
              <a:ln>
                <a:noFill/>
              </a:ln>
              <a:solidFill>
                <a:srgbClr val="AF1E1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Текст 2"/>
          <p:cNvSpPr txBox="1">
            <a:spLocks/>
          </p:cNvSpPr>
          <p:nvPr/>
        </p:nvSpPr>
        <p:spPr>
          <a:xfrm>
            <a:off x="1258144" y="4435400"/>
            <a:ext cx="7199312" cy="57606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93663" algn="l"/>
              </a:tabLst>
              <a:defRPr/>
            </a:pPr>
            <a:r>
              <a:rPr lang="ru-RU" sz="1600" dirty="0" smtClean="0"/>
              <a:t>Если вы не уверены в правильности корректировки, оставьте записи без изменений</a:t>
            </a: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258144" y="2707208"/>
            <a:ext cx="7200800" cy="2376264"/>
          </a:xfrm>
          <a:prstGeom prst="rect">
            <a:avLst/>
          </a:prstGeom>
          <a:noFill/>
          <a:ln>
            <a:solidFill>
              <a:srgbClr val="EF5D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265" name="Picture 1" descr="\\nas17\Work\Projects_III\Rosstat-4 (Бюджет времени)\Designer\Изображения к слайдам\ks11_1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2480" y="5371504"/>
            <a:ext cx="1197868" cy="1197868"/>
          </a:xfrm>
          <a:prstGeom prst="rect">
            <a:avLst/>
          </a:prstGeom>
          <a:noFill/>
        </p:spPr>
      </p:pic>
      <p:sp>
        <p:nvSpPr>
          <p:cNvPr id="10" name="Текст 3"/>
          <p:cNvSpPr txBox="1">
            <a:spLocks/>
          </p:cNvSpPr>
          <p:nvPr/>
        </p:nvSpPr>
        <p:spPr>
          <a:xfrm>
            <a:off x="1941464" y="114920"/>
            <a:ext cx="7309568" cy="360040"/>
          </a:xfrm>
          <a:prstGeom prst="rect">
            <a:avLst/>
          </a:prstGeom>
        </p:spPr>
        <p:txBody>
          <a:bodyPr/>
          <a:lstStyle>
            <a:lvl1pPr marL="364331" indent="-364331" algn="l" defTabSz="97155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89384" indent="-303609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44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002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59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7176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575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33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90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chemeClr val="bg1"/>
                </a:solidFill>
              </a:rPr>
              <a:t>Порядок </a:t>
            </a:r>
            <a:r>
              <a:rPr lang="ru-RU" sz="1400" dirty="0">
                <a:solidFill>
                  <a:schemeClr val="bg1"/>
                </a:solidFill>
              </a:rPr>
              <a:t>корректировки записей в </a:t>
            </a:r>
            <a:r>
              <a:rPr lang="ru-RU" sz="1400" dirty="0" smtClean="0">
                <a:solidFill>
                  <a:schemeClr val="bg1"/>
                </a:solidFill>
              </a:rPr>
              <a:t>Дневниках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1258144" y="1483072"/>
            <a:ext cx="7199312" cy="144016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AF1E1B"/>
                </a:solidFill>
              </a:rPr>
              <a:t>Если отсутствует запись вида деятельности в каком-либо 10-минутном интервале, следует:</a:t>
            </a:r>
            <a:endParaRPr lang="en-US" dirty="0" smtClean="0">
              <a:solidFill>
                <a:srgbClr val="AF1E1B"/>
              </a:solidFill>
            </a:endParaRPr>
          </a:p>
          <a:p>
            <a:pPr marL="0" indent="0">
              <a:buNone/>
            </a:pPr>
            <a:endParaRPr lang="ru-RU" dirty="0" smtClean="0">
              <a:solidFill>
                <a:srgbClr val="AF1E1B"/>
              </a:solidFill>
            </a:endParaRPr>
          </a:p>
          <a:p>
            <a:pPr marL="0" indent="0"/>
            <a:r>
              <a:rPr lang="ru-RU" dirty="0" smtClean="0"/>
              <a:t> либо заполнить отсутствующее значение для этого интервала (предпочтительно) на основе информации Дневников:</a:t>
            </a:r>
          </a:p>
        </p:txBody>
      </p:sp>
      <p:pic>
        <p:nvPicPr>
          <p:cNvPr id="10241" name="Picture 1" descr="\\nas17\Work\Projects_III\Rosstat-4 (Бюджет времени)\Designer\Изображения к слайдам\ks10_11_0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8784" y="5083472"/>
            <a:ext cx="1224136" cy="1257828"/>
          </a:xfrm>
          <a:prstGeom prst="rect">
            <a:avLst/>
          </a:prstGeom>
          <a:noFill/>
        </p:spPr>
      </p:pic>
      <p:sp>
        <p:nvSpPr>
          <p:cNvPr id="5" name="Текст 2"/>
          <p:cNvSpPr txBox="1">
            <a:spLocks/>
          </p:cNvSpPr>
          <p:nvPr/>
        </p:nvSpPr>
        <p:spPr>
          <a:xfrm>
            <a:off x="1258144" y="4147368"/>
            <a:ext cx="7199312" cy="93610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>
                <a:tab pos="93663" algn="l"/>
              </a:tabLst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4"/>
              </a:buBlip>
              <a:tabLst>
                <a:tab pos="93663" algn="l"/>
              </a:tabLst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либо кодировать кодом 999 с записью «данные отсутствуют» в текстовой части графы «Что Вы делали?».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Текст 2"/>
          <p:cNvSpPr txBox="1">
            <a:spLocks/>
          </p:cNvSpPr>
          <p:nvPr/>
        </p:nvSpPr>
        <p:spPr>
          <a:xfrm>
            <a:off x="1762200" y="3067248"/>
            <a:ext cx="7199312" cy="115212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Blip>
                <a:blip r:embed="rId3"/>
              </a:buBlip>
              <a:tabLst>
                <a:tab pos="93663" algn="l"/>
              </a:tabLst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респондента (например, указывающей на то, что занятие, скорее всего, продолжится – довести стрелку, проставить знак –«-);</a:t>
            </a:r>
          </a:p>
          <a:p>
            <a:pPr marL="0" marR="0" lvl="0" indent="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>
                <a:tab pos="93663" algn="l"/>
              </a:tabLst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других членов домохозяйства (ориентируясь на продолжительность и вид совместной деятельности в это время);</a:t>
            </a:r>
          </a:p>
        </p:txBody>
      </p:sp>
      <p:sp>
        <p:nvSpPr>
          <p:cNvPr id="7" name="Текст 3"/>
          <p:cNvSpPr txBox="1">
            <a:spLocks/>
          </p:cNvSpPr>
          <p:nvPr/>
        </p:nvSpPr>
        <p:spPr>
          <a:xfrm>
            <a:off x="1941464" y="114920"/>
            <a:ext cx="7309568" cy="360040"/>
          </a:xfrm>
          <a:prstGeom prst="rect">
            <a:avLst/>
          </a:prstGeom>
        </p:spPr>
        <p:txBody>
          <a:bodyPr/>
          <a:lstStyle>
            <a:lvl1pPr marL="364331" indent="-364331" algn="l" defTabSz="97155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89384" indent="-303609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44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002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59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7176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575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33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90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chemeClr val="bg1"/>
                </a:solidFill>
              </a:rPr>
              <a:t>Отсутствие </a:t>
            </a:r>
            <a:r>
              <a:rPr lang="ru-RU" sz="1400" dirty="0">
                <a:solidFill>
                  <a:schemeClr val="bg1"/>
                </a:solidFill>
              </a:rPr>
              <a:t>записи в 10-минутном интервале</a:t>
            </a:r>
          </a:p>
          <a:p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1258144" y="1195040"/>
            <a:ext cx="7199312" cy="2448272"/>
          </a:xfrm>
        </p:spPr>
        <p:txBody>
          <a:bodyPr/>
          <a:lstStyle/>
          <a:p>
            <a:pPr marL="0" indent="0">
              <a:buNone/>
              <a:tabLst/>
            </a:pPr>
            <a:r>
              <a:rPr lang="ru-RU" dirty="0" smtClean="0">
                <a:solidFill>
                  <a:srgbClr val="AF1E1B"/>
                </a:solidFill>
              </a:rPr>
              <a:t>Следует восстановить логический пробел и скорректировать запись в Дневнике, когда:</a:t>
            </a:r>
          </a:p>
          <a:p>
            <a:pPr marL="0" indent="0">
              <a:buNone/>
              <a:tabLst/>
            </a:pPr>
            <a:r>
              <a:rPr lang="ru-RU" dirty="0" smtClean="0">
                <a:solidFill>
                  <a:srgbClr val="AF1E1B"/>
                </a:solidFill>
              </a:rPr>
              <a:t>1. </a:t>
            </a:r>
            <a:r>
              <a:rPr lang="ru-RU" dirty="0" smtClean="0"/>
              <a:t>Отсутствует занятие, которое должно предшествовать другому или последовать за ним. Например, респондент может записать «читал книгу», а затем – «принимал лекарства» и оставить большой временной промежуток до следующей записи. В этом случае можно предположить, что респондент, приняв лекарства, продолжил чтение. Следует после 10-минутного интервала с принятием лекарства записать «чтение» и продлить это занятие до следующей записи.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546176" y="3643312"/>
          <a:ext cx="6478058" cy="2800604"/>
        </p:xfrm>
        <a:graphic>
          <a:graphicData uri="http://schemas.openxmlformats.org/drawingml/2006/table">
            <a:tbl>
              <a:tblPr/>
              <a:tblGrid>
                <a:gridCol w="28685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85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09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602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Times New Roman"/>
                          <a:ea typeface="Times New Roman"/>
                          <a:cs typeface="Times New Roman"/>
                        </a:rPr>
                        <a:t>Время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800" b="1" i="1">
                          <a:latin typeface="Times New Roman"/>
                          <a:ea typeface="Times New Roman"/>
                          <a:cs typeface="Times New Roman"/>
                        </a:rPr>
                        <a:t>Что Вы делали?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800" i="1">
                          <a:latin typeface="Times New Roman"/>
                          <a:ea typeface="Times New Roman"/>
                          <a:cs typeface="Times New Roman"/>
                        </a:rPr>
                        <a:t>Запишите свое основное занятие в каждый 10-минутный интервал с 13.00 до 16.00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72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Вписывайте только одно основное занятие в строке.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Разделяйте собственно передвижение от деятельности, являющейся его причиной.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Не забывайте указать вид транспорта.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Отделяйте основную работу от дополнительной.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КОД вида</a:t>
                      </a:r>
                      <a:b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основной деятель-ности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1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80808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ru-RU" sz="600">
                          <a:solidFill>
                            <a:srgbClr val="80808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en-US" sz="600">
                          <a:solidFill>
                            <a:srgbClr val="80808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2_0</a:t>
                      </a:r>
                      <a:r>
                        <a:rPr lang="ru-RU" sz="600">
                          <a:solidFill>
                            <a:srgbClr val="80808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600">
                          <a:solidFill>
                            <a:srgbClr val="80808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_i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80808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ru-RU" sz="600">
                          <a:solidFill>
                            <a:srgbClr val="80808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en-US" sz="600">
                          <a:solidFill>
                            <a:srgbClr val="80808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2_0</a:t>
                      </a:r>
                      <a:r>
                        <a:rPr lang="ru-RU" sz="600">
                          <a:solidFill>
                            <a:srgbClr val="80808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600">
                          <a:solidFill>
                            <a:srgbClr val="80808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_</a:t>
                      </a:r>
                      <a:r>
                        <a:rPr lang="ru-RU" sz="600">
                          <a:solidFill>
                            <a:srgbClr val="80808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01_</a:t>
                      </a:r>
                      <a:r>
                        <a:rPr lang="en-US" sz="600">
                          <a:solidFill>
                            <a:srgbClr val="80808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i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80808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ru-RU" sz="600">
                          <a:solidFill>
                            <a:srgbClr val="80808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en-US" sz="600">
                          <a:solidFill>
                            <a:srgbClr val="80808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2_0</a:t>
                      </a:r>
                      <a:r>
                        <a:rPr lang="ru-RU" sz="600">
                          <a:solidFill>
                            <a:srgbClr val="80808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600">
                          <a:solidFill>
                            <a:srgbClr val="80808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_</a:t>
                      </a:r>
                      <a:r>
                        <a:rPr lang="ru-RU" sz="600">
                          <a:solidFill>
                            <a:srgbClr val="80808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en-US" sz="600">
                          <a:solidFill>
                            <a:srgbClr val="80808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600">
                          <a:solidFill>
                            <a:srgbClr val="80808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_</a:t>
                      </a:r>
                      <a:r>
                        <a:rPr lang="en-US" sz="600">
                          <a:solidFill>
                            <a:srgbClr val="80808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i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9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900" b="1">
                          <a:latin typeface="Times New Roman"/>
                          <a:ea typeface="Times New Roman"/>
                          <a:cs typeface="Times New Roman"/>
                        </a:rPr>
                        <a:t>.00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-1</a:t>
                      </a: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.10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20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Читал книгу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20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.10-1</a:t>
                      </a: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.20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20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-«-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20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.20-1</a:t>
                      </a: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.30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20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Прием лекарства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20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.30-1</a:t>
                      </a: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.40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200"/>
                        </a:spcAft>
                      </a:pPr>
                      <a:r>
                        <a:rPr lang="ru-RU" sz="1100" dirty="0">
                          <a:solidFill>
                            <a:srgbClr val="AF1E1B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Читал книгу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20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.40-1</a:t>
                      </a: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.50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200"/>
                        </a:spcAft>
                      </a:pPr>
                      <a:r>
                        <a:rPr lang="ru-RU" sz="1100" dirty="0">
                          <a:solidFill>
                            <a:srgbClr val="AF1E1B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-«-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20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.50-</a:t>
                      </a:r>
                      <a:r>
                        <a:rPr lang="ru-RU" sz="9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9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900" b="1">
                          <a:latin typeface="Times New Roman"/>
                          <a:ea typeface="Times New Roman"/>
                          <a:cs typeface="Times New Roman"/>
                        </a:rPr>
                        <a:t>.00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200"/>
                        </a:spcAft>
                      </a:pPr>
                      <a:r>
                        <a:rPr lang="ru-RU" sz="1100" dirty="0">
                          <a:solidFill>
                            <a:srgbClr val="AF1E1B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-«-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20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9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900" b="1">
                          <a:latin typeface="Times New Roman"/>
                          <a:ea typeface="Times New Roman"/>
                          <a:cs typeface="Times New Roman"/>
                        </a:rPr>
                        <a:t>.00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-1</a:t>
                      </a: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.10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20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Ужинал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20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Текст 3"/>
          <p:cNvSpPr txBox="1">
            <a:spLocks/>
          </p:cNvSpPr>
          <p:nvPr/>
        </p:nvSpPr>
        <p:spPr>
          <a:xfrm>
            <a:off x="1941464" y="114920"/>
            <a:ext cx="7775624" cy="360040"/>
          </a:xfrm>
          <a:prstGeom prst="rect">
            <a:avLst/>
          </a:prstGeom>
        </p:spPr>
        <p:txBody>
          <a:bodyPr/>
          <a:lstStyle>
            <a:lvl1pPr marL="364331" indent="-364331" algn="l" defTabSz="97155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89384" indent="-303609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44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002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59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7176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575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33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90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300" dirty="0" smtClean="0">
                <a:solidFill>
                  <a:schemeClr val="bg1"/>
                </a:solidFill>
              </a:rPr>
              <a:t>Отсутствие </a:t>
            </a:r>
            <a:r>
              <a:rPr lang="ru-RU" sz="1300" dirty="0">
                <a:solidFill>
                  <a:schemeClr val="bg1"/>
                </a:solidFill>
              </a:rPr>
              <a:t>промежуточного этапа в последовательности занятий, записанных </a:t>
            </a:r>
            <a:r>
              <a:rPr lang="ru-RU" sz="1300" dirty="0" smtClean="0">
                <a:solidFill>
                  <a:schemeClr val="bg1"/>
                </a:solidFill>
              </a:rPr>
              <a:t>респондентом</a:t>
            </a:r>
            <a:endParaRPr lang="ru-RU" sz="13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1258144" y="1195040"/>
            <a:ext cx="7199312" cy="396044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AF1E1B"/>
                </a:solidFill>
              </a:rPr>
              <a:t>2. </a:t>
            </a:r>
            <a:r>
              <a:rPr lang="ru-RU" dirty="0" smtClean="0"/>
              <a:t>В Дневнике отмечается перемена места, но нет эпизода с перемещением (отсутствуют время, потраченное на перемещение, и контекстуальные переменные, связанные с этим перемещением). В этом случае:</a:t>
            </a:r>
          </a:p>
          <a:p>
            <a:pPr marL="0" indent="0"/>
            <a:r>
              <a:rPr lang="ru-RU" dirty="0" smtClean="0"/>
              <a:t> если представлены данные о поездке в какую-либо одну сторону, необходимо использовать ее продолжительность для отсутствующего эпизода с перемещением:</a:t>
            </a:r>
          </a:p>
        </p:txBody>
      </p:sp>
      <p:pic>
        <p:nvPicPr>
          <p:cNvPr id="8193" name="Picture 1" descr="\\nas17\Work\Projects_III\Rosstat-4 (Бюджет времени)\Designer\Изображения к слайдам\ks01_1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0592" y="5362732"/>
            <a:ext cx="3168352" cy="1287985"/>
          </a:xfrm>
          <a:prstGeom prst="rect">
            <a:avLst/>
          </a:prstGeom>
          <a:noFill/>
        </p:spPr>
      </p:pic>
      <p:sp>
        <p:nvSpPr>
          <p:cNvPr id="5" name="Текст 2"/>
          <p:cNvSpPr txBox="1">
            <a:spLocks/>
          </p:cNvSpPr>
          <p:nvPr/>
        </p:nvSpPr>
        <p:spPr>
          <a:xfrm>
            <a:off x="1762200" y="3139256"/>
            <a:ext cx="6696744" cy="2304256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Blip>
                <a:blip r:embed="rId3"/>
              </a:buBlip>
              <a:tabLst>
                <a:tab pos="93663" algn="l"/>
              </a:tabLst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если точка назначения или отправления является занятием, имеющим конкретное время начала и конца, например «работа», то время на передвижение следует выделить из эпизода, предшествующего периоду работы или следующего за ним, т.к. люди обычно знают, когда у них начинается и заканчивается работа;</a:t>
            </a:r>
          </a:p>
          <a:p>
            <a:pPr marL="0" marR="0" lvl="0" indent="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>
                <a:tab pos="93663" algn="l"/>
              </a:tabLst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если местом назначения являются магазины или другое место с неопределенным временем прибытия, то время на передвижение следует выделить из этого занятия;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Текст 3"/>
          <p:cNvSpPr txBox="1">
            <a:spLocks/>
          </p:cNvSpPr>
          <p:nvPr/>
        </p:nvSpPr>
        <p:spPr>
          <a:xfrm>
            <a:off x="1941464" y="114920"/>
            <a:ext cx="7775624" cy="360040"/>
          </a:xfrm>
          <a:prstGeom prst="rect">
            <a:avLst/>
          </a:prstGeom>
        </p:spPr>
        <p:txBody>
          <a:bodyPr/>
          <a:lstStyle>
            <a:lvl1pPr marL="364331" indent="-364331" algn="l" defTabSz="97155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89384" indent="-303609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44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002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59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7176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575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33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90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300" dirty="0" smtClean="0">
                <a:solidFill>
                  <a:schemeClr val="bg1"/>
                </a:solidFill>
              </a:rPr>
              <a:t>Отсутствие </a:t>
            </a:r>
            <a:r>
              <a:rPr lang="ru-RU" sz="1300" dirty="0">
                <a:solidFill>
                  <a:schemeClr val="bg1"/>
                </a:solidFill>
              </a:rPr>
              <a:t>промежуточного этапа в последовательности занятий, записанных </a:t>
            </a:r>
            <a:r>
              <a:rPr lang="ru-RU" sz="1300" dirty="0" smtClean="0">
                <a:solidFill>
                  <a:schemeClr val="bg1"/>
                </a:solidFill>
              </a:rPr>
              <a:t>респондентом</a:t>
            </a:r>
            <a:endParaRPr lang="ru-RU" sz="13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1258144" y="1195040"/>
            <a:ext cx="7199312" cy="288032"/>
          </a:xfrm>
        </p:spPr>
        <p:txBody>
          <a:bodyPr/>
          <a:lstStyle/>
          <a:p>
            <a:pPr marL="0" indent="0"/>
            <a:r>
              <a:rPr lang="ru-RU" dirty="0" smtClean="0"/>
              <a:t> если информация о передвижении полностью отсутствует:</a:t>
            </a:r>
          </a:p>
        </p:txBody>
      </p:sp>
      <p:pic>
        <p:nvPicPr>
          <p:cNvPr id="7172" name="Picture 4" descr="\\nas17\Work\Projects_III\Rosstat-4 (Бюджет времени)\Designer\Изображения к слайдам\ks05_0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6776" y="4867448"/>
            <a:ext cx="1476513" cy="1584176"/>
          </a:xfrm>
          <a:prstGeom prst="rect">
            <a:avLst/>
          </a:prstGeom>
          <a:noFill/>
        </p:spPr>
      </p:pic>
      <p:sp>
        <p:nvSpPr>
          <p:cNvPr id="7" name="Текст 2"/>
          <p:cNvSpPr txBox="1">
            <a:spLocks/>
          </p:cNvSpPr>
          <p:nvPr/>
        </p:nvSpPr>
        <p:spPr>
          <a:xfrm>
            <a:off x="1258144" y="3355280"/>
            <a:ext cx="7199312" cy="136815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>
                <a:tab pos="93663" algn="l"/>
              </a:tabLst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>
                <a:tab pos="93663" algn="l"/>
              </a:tabLst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если занятие, к которому относится пропущенный эпизод с перемещением, слишком непродолжительно и временем на перемещение можно пренебречь (в соседнюю квартиру, во двор и т.п.), необходимо просто кодировать записи так, как они есть.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Текст 2"/>
          <p:cNvSpPr txBox="1">
            <a:spLocks/>
          </p:cNvSpPr>
          <p:nvPr/>
        </p:nvSpPr>
        <p:spPr>
          <a:xfrm>
            <a:off x="1762200" y="1483072"/>
            <a:ext cx="6696744" cy="1944216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93663" algn="l"/>
              </a:tabLst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rgbClr val="AF1E1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4"/>
              </a:buBlip>
              <a:tabLst>
                <a:tab pos="93663" algn="l"/>
              </a:tabLst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нужно посмотреть, нет ли необходимой информации в Дневниках других членов данного домохозяйства (например, совместная поездка). Если информация отсутствует, подставить 10-минутное значение эпизода для поездки, если нет серьезных оснований считать, что следует выбрать другую продолжительность (например, информации о местах и расстояниях в данном районе);</a:t>
            </a:r>
          </a:p>
          <a:p>
            <a:pPr marL="0" marR="0" lvl="0" indent="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93663" algn="l"/>
              </a:tabLst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Текст 3"/>
          <p:cNvSpPr txBox="1">
            <a:spLocks/>
          </p:cNvSpPr>
          <p:nvPr/>
        </p:nvSpPr>
        <p:spPr>
          <a:xfrm>
            <a:off x="1941464" y="114920"/>
            <a:ext cx="7775624" cy="360040"/>
          </a:xfrm>
          <a:prstGeom prst="rect">
            <a:avLst/>
          </a:prstGeom>
        </p:spPr>
        <p:txBody>
          <a:bodyPr/>
          <a:lstStyle>
            <a:lvl1pPr marL="364331" indent="-364331" algn="l" defTabSz="97155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89384" indent="-303609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44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002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59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7176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575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33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90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300" dirty="0" smtClean="0">
                <a:solidFill>
                  <a:schemeClr val="bg1"/>
                </a:solidFill>
              </a:rPr>
              <a:t>Отсутствие </a:t>
            </a:r>
            <a:r>
              <a:rPr lang="ru-RU" sz="1300" dirty="0">
                <a:solidFill>
                  <a:schemeClr val="bg1"/>
                </a:solidFill>
              </a:rPr>
              <a:t>промежуточного этапа в последовательности занятий, записанных </a:t>
            </a:r>
            <a:r>
              <a:rPr lang="ru-RU" sz="1300" dirty="0" smtClean="0">
                <a:solidFill>
                  <a:schemeClr val="bg1"/>
                </a:solidFill>
              </a:rPr>
              <a:t>респондентом</a:t>
            </a:r>
            <a:endParaRPr lang="ru-RU" sz="13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1258144" y="1195040"/>
            <a:ext cx="7199312" cy="4968552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AF1E1B"/>
                </a:solidFill>
              </a:rPr>
              <a:t>Если в графе основной деятельности («Что Вы делали?») указаны два или несколько занятий, а именно:</a:t>
            </a:r>
          </a:p>
          <a:p>
            <a:pPr marL="0" indent="0"/>
            <a:r>
              <a:rPr lang="ru-RU" dirty="0" smtClean="0"/>
              <a:t> занятия, имеющие место в одно и то же время (т. е. одновременные виды основной деятельности), – необходимо отделить одно из занятий как главное, другое как параллельное, скорректировать запись соответствующим образом;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258144" y="3067248"/>
            <a:ext cx="0" cy="1224136"/>
          </a:xfrm>
          <a:prstGeom prst="line">
            <a:avLst/>
          </a:prstGeom>
          <a:ln w="19050">
            <a:solidFill>
              <a:srgbClr val="EF5D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Текст 2"/>
          <p:cNvSpPr txBox="1">
            <a:spLocks/>
          </p:cNvSpPr>
          <p:nvPr/>
        </p:nvSpPr>
        <p:spPr>
          <a:xfrm>
            <a:off x="1330152" y="2995240"/>
            <a:ext cx="7199312" cy="136815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93663" algn="l"/>
              </a:tabLst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F1E1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Пример 1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«Ужинал. Разговаривал с семьей». Разумнее допустить, что люди разговаривали, потому что ужинали, а не ужинали, потому что разговаривали. Здесь основная деятельность – «Ужинал».</a:t>
            </a:r>
          </a:p>
          <a:p>
            <a:pPr marL="0" marR="0" lvl="0" indent="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93663" algn="l"/>
              </a:tabLst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F1E1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Пример 2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«Ехал на работу и читал газету». Здесь основным видом деятельности является «Ехал на работу».</a:t>
            </a:r>
          </a:p>
        </p:txBody>
      </p:sp>
      <p:sp>
        <p:nvSpPr>
          <p:cNvPr id="10" name="Текст 2"/>
          <p:cNvSpPr txBox="1">
            <a:spLocks/>
          </p:cNvSpPr>
          <p:nvPr/>
        </p:nvSpPr>
        <p:spPr>
          <a:xfrm>
            <a:off x="1258144" y="4579416"/>
            <a:ext cx="7199312" cy="129614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Blip>
                <a:blip r:embed="rId2"/>
              </a:buBlip>
              <a:tabLst>
                <a:tab pos="93663" algn="l"/>
              </a:tabLst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занятия, следующие одно за другим на протяжении ряда интервалов, причем одно из них является почти «мгновенным», а другое более продолжительно во времени (например, респондент почистил зубы и лег спать), – можно не кодировать моментальное занятие («лег спать») вообще;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Текст 3"/>
          <p:cNvSpPr txBox="1">
            <a:spLocks/>
          </p:cNvSpPr>
          <p:nvPr/>
        </p:nvSpPr>
        <p:spPr>
          <a:xfrm>
            <a:off x="1941464" y="114920"/>
            <a:ext cx="7775624" cy="360040"/>
          </a:xfrm>
          <a:prstGeom prst="rect">
            <a:avLst/>
          </a:prstGeom>
        </p:spPr>
        <p:txBody>
          <a:bodyPr/>
          <a:lstStyle>
            <a:lvl1pPr marL="364331" indent="-364331" algn="l" defTabSz="97155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89384" indent="-303609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44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002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59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7176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575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33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90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chemeClr val="bg1"/>
                </a:solidFill>
              </a:rPr>
              <a:t>Множественные записи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Правила кодирования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1258144" y="2131144"/>
            <a:ext cx="7199312" cy="3240087"/>
          </a:xfrm>
        </p:spPr>
        <p:txBody>
          <a:bodyPr/>
          <a:lstStyle/>
          <a:p>
            <a:pPr marL="0" indent="0"/>
            <a:r>
              <a:rPr lang="ru-RU" dirty="0" smtClean="0"/>
              <a:t>Правила кодирования представляют собой базовый набор инструкций в отношении того, каким образом следует применять Кодификатор видов деятельности для Выборочного наблюдения использования суточного фонда времени населением (далее – Кодификатор) и какие шаги необходимо предпринять, если, несмотря на контроль Дневников использования времени в домохозяйстве, при кодировании выявляются неточные и некорректные данные.</a:t>
            </a:r>
          </a:p>
        </p:txBody>
      </p:sp>
      <p:pic>
        <p:nvPicPr>
          <p:cNvPr id="21505" name="Picture 1" descr="\\nas17\Work\Projects_III\Rosstat-4 (Бюджет времени)\Designer\Изображения к слайдам\ks07_4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6736" y="4507408"/>
            <a:ext cx="1840588" cy="1485776"/>
          </a:xfrm>
          <a:prstGeom prst="rect">
            <a:avLst/>
          </a:prstGeom>
          <a:noFill/>
        </p:spPr>
      </p:pic>
      <p:sp>
        <p:nvSpPr>
          <p:cNvPr id="6" name="Текст 3"/>
          <p:cNvSpPr txBox="1">
            <a:spLocks/>
          </p:cNvSpPr>
          <p:nvPr/>
        </p:nvSpPr>
        <p:spPr>
          <a:xfrm>
            <a:off x="1941464" y="114920"/>
            <a:ext cx="7309568" cy="216024"/>
          </a:xfrm>
          <a:prstGeom prst="rect">
            <a:avLst/>
          </a:prstGeom>
        </p:spPr>
        <p:txBody>
          <a:bodyPr/>
          <a:lstStyle>
            <a:lvl1pPr marL="364331" indent="-364331" algn="l" defTabSz="97155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89384" indent="-303609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44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002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59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7176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575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33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90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bg1"/>
                </a:solidFill>
              </a:rPr>
              <a:t>Правила </a:t>
            </a:r>
            <a:r>
              <a:rPr lang="ru-RU" sz="1400" dirty="0" smtClean="0">
                <a:solidFill>
                  <a:schemeClr val="bg1"/>
                </a:solidFill>
              </a:rPr>
              <a:t>кодирования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1258144" y="1195040"/>
            <a:ext cx="7199312" cy="2160240"/>
          </a:xfrm>
        </p:spPr>
        <p:txBody>
          <a:bodyPr/>
          <a:lstStyle/>
          <a:p>
            <a:pPr marL="0" indent="0"/>
            <a:r>
              <a:rPr lang="ru-RU" dirty="0" smtClean="0"/>
              <a:t> последовательные виды деятельности, записанные в один интервал, – каждое занятие можно рассматривать как основное, а время распределить между этими занятиями;</a:t>
            </a:r>
          </a:p>
          <a:p>
            <a:pPr marL="0" indent="0"/>
            <a:r>
              <a:rPr lang="ru-RU" dirty="0" smtClean="0"/>
              <a:t> два вида деятельности, которые были записаны как одновременные, но явно являются последовательными, – в случае, когда эти два занятия фактически могут рассматриваться как одно (например, </a:t>
            </a:r>
            <a:r>
              <a:rPr lang="ru-RU" dirty="0" smtClean="0"/>
              <a:t>кормила кур, собирала яйца</a:t>
            </a:r>
            <a:r>
              <a:rPr lang="ru-RU" dirty="0" smtClean="0"/>
              <a:t>), </a:t>
            </a:r>
            <a:r>
              <a:rPr lang="ru-RU" dirty="0" smtClean="0"/>
              <a:t>их можно закодировать одним кодом, основное занятие – первое из указанных.</a:t>
            </a:r>
          </a:p>
        </p:txBody>
      </p:sp>
      <p:sp>
        <p:nvSpPr>
          <p:cNvPr id="5" name="Текст 2"/>
          <p:cNvSpPr txBox="1">
            <a:spLocks/>
          </p:cNvSpPr>
          <p:nvPr/>
        </p:nvSpPr>
        <p:spPr>
          <a:xfrm>
            <a:off x="1258144" y="3859336"/>
            <a:ext cx="7199312" cy="1080120"/>
          </a:xfrm>
          <a:prstGeom prst="rect">
            <a:avLst/>
          </a:prstGeom>
          <a:ln>
            <a:solidFill>
              <a:srgbClr val="EF5D59"/>
            </a:solidFill>
          </a:ln>
        </p:spPr>
        <p:txBody>
          <a:bodyPr/>
          <a:lstStyle/>
          <a:p>
            <a:pPr marR="0" lvl="0" algn="ctr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93663" algn="l"/>
              </a:tabLst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F1E1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 множественных записях в графе параллельной деятельности («Что еще Вы делали?») действия интервьюера должны быть аналогичны изложенным в случае множественных записей по основной деятельности</a:t>
            </a:r>
          </a:p>
        </p:txBody>
      </p:sp>
      <p:pic>
        <p:nvPicPr>
          <p:cNvPr id="5124" name="Picture 4" descr="\\nas17\Work\Projects_III\Rosstat-4 (Бюджет времени)\Designer\Изображения к слайдам\ks10_0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7978" y="5227488"/>
            <a:ext cx="1353107" cy="1363761"/>
          </a:xfrm>
          <a:prstGeom prst="rect">
            <a:avLst/>
          </a:prstGeom>
          <a:noFill/>
        </p:spPr>
      </p:pic>
      <p:sp>
        <p:nvSpPr>
          <p:cNvPr id="6" name="Текст 3"/>
          <p:cNvSpPr txBox="1">
            <a:spLocks/>
          </p:cNvSpPr>
          <p:nvPr/>
        </p:nvSpPr>
        <p:spPr>
          <a:xfrm>
            <a:off x="1941464" y="114920"/>
            <a:ext cx="7775624" cy="360040"/>
          </a:xfrm>
          <a:prstGeom prst="rect">
            <a:avLst/>
          </a:prstGeom>
        </p:spPr>
        <p:txBody>
          <a:bodyPr/>
          <a:lstStyle>
            <a:lvl1pPr marL="364331" indent="-364331" algn="l" defTabSz="97155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89384" indent="-303609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44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002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59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7176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575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33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90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chemeClr val="bg1"/>
                </a:solidFill>
              </a:rPr>
              <a:t>Множественные записи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1258144" y="979016"/>
            <a:ext cx="7199312" cy="5040560"/>
          </a:xfrm>
        </p:spPr>
        <p:txBody>
          <a:bodyPr/>
          <a:lstStyle/>
          <a:p>
            <a:pPr marL="0" indent="0"/>
            <a:r>
              <a:rPr lang="ru-RU" dirty="0" smtClean="0"/>
              <a:t> Необходимо обратить внимание на полноту записей параллельной деятельности. Особенно часто пропускаются записи по таким видам параллельной деятельности, как неоплачиваемый труд на дому, уход за детьми и другими членами домохозяйства, общение с членами </a:t>
            </a:r>
            <a:r>
              <a:rPr lang="ru-RU" dirty="0" smtClean="0"/>
              <a:t>домохозяйства</a:t>
            </a:r>
            <a:r>
              <a:rPr lang="ru-RU" dirty="0" smtClean="0"/>
              <a:t>, общение в Интернете. </a:t>
            </a:r>
            <a:endParaRPr lang="ru-RU" dirty="0" smtClean="0"/>
          </a:p>
          <a:p>
            <a:pPr marL="0" indent="0"/>
            <a:r>
              <a:rPr lang="ru-RU" dirty="0" smtClean="0"/>
              <a:t> Если имеется возможность дополнить перечень видов параллельной деятельности путем проверки соответствующей контекстной и справочной информации (например, «Вы были один (одна)…»; состав домохозяйства или записи в Дневниках других членов домохозяйства), то можно внести соответствующую запись продолжительностью хотя бы 10 минут и присвоить ей соответствующий код.</a:t>
            </a:r>
          </a:p>
          <a:p>
            <a:pPr marL="0" indent="0"/>
            <a:r>
              <a:rPr lang="ru-RU" dirty="0" smtClean="0"/>
              <a:t> В этом случае для кодирования можно подобрать соответствующий код на основе описания занятия или другой информации из Дневника, Вопросников или Дневников других членов домохозяйства.</a:t>
            </a:r>
          </a:p>
          <a:p>
            <a:pPr marL="0" indent="0"/>
            <a:r>
              <a:rPr lang="ru-RU" dirty="0" smtClean="0"/>
              <a:t> При отсутствии такой возможности, следует применить коды «19. Местоположение не указано» или «99. Вид транспорта не указан».</a:t>
            </a:r>
          </a:p>
          <a:p>
            <a:pPr marL="0" indent="0"/>
            <a:endParaRPr lang="ru-RU" dirty="0"/>
          </a:p>
        </p:txBody>
      </p:sp>
      <p:pic>
        <p:nvPicPr>
          <p:cNvPr id="5" name="Picture 1" descr="\\nas17\Work\Projects_III\Rosstat-4 (Бюджет времени)\Designer\Изображения к слайдам\ks01_1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2760" y="5299496"/>
            <a:ext cx="1637779" cy="1210837"/>
          </a:xfrm>
          <a:prstGeom prst="rect">
            <a:avLst/>
          </a:prstGeom>
          <a:noFill/>
        </p:spPr>
      </p:pic>
      <p:sp>
        <p:nvSpPr>
          <p:cNvPr id="6" name="Текст 3"/>
          <p:cNvSpPr txBox="1">
            <a:spLocks/>
          </p:cNvSpPr>
          <p:nvPr/>
        </p:nvSpPr>
        <p:spPr>
          <a:xfrm>
            <a:off x="1941464" y="114920"/>
            <a:ext cx="7775624" cy="360040"/>
          </a:xfrm>
          <a:prstGeom prst="rect">
            <a:avLst/>
          </a:prstGeom>
        </p:spPr>
        <p:txBody>
          <a:bodyPr/>
          <a:lstStyle>
            <a:lvl1pPr marL="364331" indent="-364331" algn="l" defTabSz="97155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89384" indent="-303609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44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002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59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7176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575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33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90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chemeClr val="bg1"/>
                </a:solidFill>
              </a:rPr>
              <a:t>Полнота </a:t>
            </a:r>
            <a:r>
              <a:rPr lang="ru-RU" sz="1400" dirty="0">
                <a:solidFill>
                  <a:schemeClr val="bg1"/>
                </a:solidFill>
              </a:rPr>
              <a:t>записей параллельной деятельности</a:t>
            </a:r>
          </a:p>
          <a:p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58144" y="1987128"/>
            <a:ext cx="74168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ru-RU" sz="1600" dirty="0" smtClean="0"/>
              <a:t> Основные и второстепенные (параллельные) виды деятельности кодируются с использованием одних и тех же кодификационных кодов.</a:t>
            </a:r>
          </a:p>
          <a:p>
            <a:pPr>
              <a:buBlip>
                <a:blip r:embed="rId2"/>
              </a:buBlip>
            </a:pPr>
            <a:endParaRPr lang="ru-RU" sz="1600" dirty="0" smtClean="0"/>
          </a:p>
          <a:p>
            <a:pPr>
              <a:buBlip>
                <a:blip r:embed="rId2"/>
              </a:buBlip>
            </a:pPr>
            <a:r>
              <a:rPr lang="ru-RU" sz="1600" dirty="0" smtClean="0"/>
              <a:t> В каждом 10-минутном интервале Дневника (по основной и второстепенной деятельности) может быть закодирован только один вид основной деятельности.</a:t>
            </a:r>
          </a:p>
          <a:p>
            <a:pPr>
              <a:buBlip>
                <a:blip r:embed="rId2"/>
              </a:buBlip>
            </a:pPr>
            <a:endParaRPr lang="ru-RU" sz="1600" dirty="0" smtClean="0"/>
          </a:p>
          <a:p>
            <a:pPr>
              <a:buBlip>
                <a:blip r:embed="rId2"/>
              </a:buBlip>
            </a:pPr>
            <a:r>
              <a:rPr lang="ru-RU" sz="1600" dirty="0" smtClean="0"/>
              <a:t> Кодирование видов деятельности респондентов, указанных в графе «Что Вы делали?» и «Что еще Вы делали?» производится только с применением 3-значного кода, указанного в графе «Код» Кодификатора.</a:t>
            </a:r>
            <a:endParaRPr lang="ru-RU" sz="16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258144" y="1411064"/>
            <a:ext cx="7200799" cy="43204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715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F1E1B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Основные правила кодирования</a:t>
            </a:r>
            <a:endParaRPr kumimoji="0" lang="ru-RU" sz="2100" b="0" i="0" u="none" strike="noStrike" kern="1200" cap="none" spc="0" normalizeH="0" baseline="0" noProof="0" dirty="0">
              <a:ln>
                <a:noFill/>
              </a:ln>
              <a:solidFill>
                <a:srgbClr val="AF1E1B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0483" name="Picture 3" descr="\\nas17\Work\Projects_III\Rosstat-4 (Бюджет времени)\Designer\Изображения к слайдам\ks11_19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98704" y="4939456"/>
            <a:ext cx="2167820" cy="1471021"/>
          </a:xfrm>
          <a:prstGeom prst="rect">
            <a:avLst/>
          </a:prstGeom>
          <a:noFill/>
        </p:spPr>
      </p:pic>
      <p:sp>
        <p:nvSpPr>
          <p:cNvPr id="6" name="Текст 3"/>
          <p:cNvSpPr txBox="1">
            <a:spLocks/>
          </p:cNvSpPr>
          <p:nvPr/>
        </p:nvSpPr>
        <p:spPr>
          <a:xfrm>
            <a:off x="1941464" y="114920"/>
            <a:ext cx="7309568" cy="216024"/>
          </a:xfrm>
          <a:prstGeom prst="rect">
            <a:avLst/>
          </a:prstGeom>
        </p:spPr>
        <p:txBody>
          <a:bodyPr/>
          <a:lstStyle>
            <a:lvl1pPr marL="364331" indent="-364331" algn="l" defTabSz="97155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89384" indent="-303609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44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002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59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7176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575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33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90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chemeClr val="bg1"/>
                </a:solidFill>
              </a:rPr>
              <a:t>Основные правила кодирования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1258144" y="1483072"/>
            <a:ext cx="7199312" cy="3240087"/>
          </a:xfrm>
        </p:spPr>
        <p:txBody>
          <a:bodyPr/>
          <a:lstStyle/>
          <a:p>
            <a:pPr marL="0" indent="0">
              <a:buBlip>
                <a:blip r:embed="rId2"/>
              </a:buBlip>
            </a:pPr>
            <a:r>
              <a:rPr lang="ru-RU" dirty="0" smtClean="0"/>
              <a:t> Присвоение кодификационного кода производится на основе тщательного изучения Пояснений к Кодификатору, отнесения вида деятельности к одному из разделов Классификатора и последующего выбора соответствующего кодификационного кода в рамках этого раздела.</a:t>
            </a:r>
          </a:p>
          <a:p>
            <a:pPr marL="0" indent="0">
              <a:buBlip>
                <a:blip r:embed="rId2"/>
              </a:buBlip>
            </a:pPr>
            <a:endParaRPr lang="ru-RU" dirty="0" smtClean="0"/>
          </a:p>
          <a:p>
            <a:pPr marL="0" indent="0">
              <a:buBlip>
                <a:blip r:embed="rId2"/>
              </a:buBlip>
            </a:pPr>
            <a:r>
              <a:rPr lang="ru-RU" dirty="0" smtClean="0"/>
              <a:t> Определение раздела Кодификатора и соответствующего кодификационного кода по видам деятельности, связанным с производством товаров и оказанием услуг, производится с учетом дополнительных характеристик («работа», «за плату», «для себя», «бесплатно», кому оказана услуга), требования по введению которых в запись вида деятельности были описаны ранее.</a:t>
            </a:r>
          </a:p>
          <a:p>
            <a:pPr marL="0" indent="0">
              <a:buBlip>
                <a:blip r:embed="rId2"/>
              </a:buBlip>
            </a:pPr>
            <a:endParaRPr lang="ru-RU" dirty="0"/>
          </a:p>
        </p:txBody>
      </p:sp>
      <p:pic>
        <p:nvPicPr>
          <p:cNvPr id="7" name="Picture 3" descr="\\nas17\Work\Projects_III\Rosstat-4 (Бюджет времени)\Designer\Изображения к слайдам\ks11_19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98704" y="4939456"/>
            <a:ext cx="2167820" cy="1471021"/>
          </a:xfrm>
          <a:prstGeom prst="rect">
            <a:avLst/>
          </a:prstGeom>
          <a:noFill/>
        </p:spPr>
      </p:pic>
      <p:sp>
        <p:nvSpPr>
          <p:cNvPr id="5" name="Текст 3"/>
          <p:cNvSpPr txBox="1">
            <a:spLocks/>
          </p:cNvSpPr>
          <p:nvPr/>
        </p:nvSpPr>
        <p:spPr>
          <a:xfrm>
            <a:off x="1941464" y="114920"/>
            <a:ext cx="7309568" cy="216024"/>
          </a:xfrm>
          <a:prstGeom prst="rect">
            <a:avLst/>
          </a:prstGeom>
        </p:spPr>
        <p:txBody>
          <a:bodyPr/>
          <a:lstStyle>
            <a:lvl1pPr marL="364331" indent="-364331" algn="l" defTabSz="97155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89384" indent="-303609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44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002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59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7176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575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33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90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chemeClr val="bg1"/>
                </a:solidFill>
              </a:rPr>
              <a:t>Основные правила кодирования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1258144" y="1411064"/>
            <a:ext cx="7199312" cy="4392760"/>
          </a:xfrm>
        </p:spPr>
        <p:txBody>
          <a:bodyPr/>
          <a:lstStyle/>
          <a:p>
            <a:pPr marL="0" indent="0"/>
            <a:r>
              <a:rPr lang="ru-RU" dirty="0" smtClean="0"/>
              <a:t> Если вид деятельности описан достаточно подробно, но в соответствующем подразделе Кодификатора отсутствует подходящее описание, следует использовать 3-значный код, который содержится в конце каждого тематического подраздела «Не отнесенные ни к одной другой категории». </a:t>
            </a:r>
          </a:p>
          <a:p>
            <a:pPr marL="0" indent="0"/>
            <a:endParaRPr lang="ru-RU" dirty="0" smtClean="0"/>
          </a:p>
          <a:p>
            <a:pPr marL="0" indent="0"/>
            <a:r>
              <a:rPr lang="ru-RU" dirty="0" smtClean="0"/>
              <a:t> Если в описании занятия недостаточно информации и выбрать 3-значный код невозможно, проставляется код </a:t>
            </a:r>
            <a:r>
              <a:rPr lang="ru-RU" b="1" dirty="0" smtClean="0">
                <a:solidFill>
                  <a:srgbClr val="AF1E1B"/>
                </a:solidFill>
              </a:rPr>
              <a:t>999</a:t>
            </a:r>
            <a:r>
              <a:rPr lang="ru-RU" dirty="0" smtClean="0"/>
              <a:t>.</a:t>
            </a:r>
          </a:p>
          <a:p>
            <a:pPr marL="0" indent="0"/>
            <a:endParaRPr lang="ru-RU" dirty="0" smtClean="0"/>
          </a:p>
          <a:p>
            <a:pPr marL="0" indent="0"/>
            <a:r>
              <a:rPr lang="ru-RU" dirty="0" smtClean="0"/>
              <a:t> Если респондент указал, что делал записи в Дневнике использования времени в конце дня, назначенного для его заполнения, следует проверить, указан ли соответствующий вид деятельности и затраты времени на его выполнение в Дневнике (как правило, в вечерние часы). При кодировании проставить код вида деятельности </a:t>
            </a:r>
            <a:r>
              <a:rPr lang="ru-RU" b="1" dirty="0" smtClean="0">
                <a:solidFill>
                  <a:srgbClr val="AF1E1B"/>
                </a:solidFill>
              </a:rPr>
              <a:t>998</a:t>
            </a:r>
            <a:r>
              <a:rPr lang="ru-RU" dirty="0" smtClean="0"/>
              <a:t>.</a:t>
            </a:r>
          </a:p>
          <a:p>
            <a:pPr marL="0" indent="0"/>
            <a:endParaRPr lang="ru-RU" dirty="0" smtClean="0"/>
          </a:p>
          <a:p>
            <a:pPr marL="0" indent="0"/>
            <a:r>
              <a:rPr lang="ru-RU" dirty="0" smtClean="0"/>
              <a:t> Графа Дневника использования времени «Где Вы были?» кодируется с использованием Перечня мест нахождения и способов передвижения (приведены в </a:t>
            </a:r>
            <a:r>
              <a:rPr lang="ru-RU" dirty="0" smtClean="0"/>
              <a:t>Приложении 12 Кодификатора).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5" name="Текст 3"/>
          <p:cNvSpPr txBox="1">
            <a:spLocks/>
          </p:cNvSpPr>
          <p:nvPr/>
        </p:nvSpPr>
        <p:spPr>
          <a:xfrm>
            <a:off x="1941464" y="114920"/>
            <a:ext cx="7309568" cy="216024"/>
          </a:xfrm>
          <a:prstGeom prst="rect">
            <a:avLst/>
          </a:prstGeom>
        </p:spPr>
        <p:txBody>
          <a:bodyPr/>
          <a:lstStyle>
            <a:lvl1pPr marL="364331" indent="-364331" algn="l" defTabSz="97155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89384" indent="-303609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44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002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59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7176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575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33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90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chemeClr val="bg1"/>
                </a:solidFill>
              </a:rPr>
              <a:t>Основные правила кодирования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30152" y="1555080"/>
            <a:ext cx="72008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Передвижение можно определить как «окружность» с общей </a:t>
            </a:r>
            <a:r>
              <a:rPr lang="ru-RU" sz="1600" dirty="0" smtClean="0">
                <a:solidFill>
                  <a:srgbClr val="AF1E1B"/>
                </a:solidFill>
              </a:rPr>
              <a:t>точкой</a:t>
            </a:r>
            <a:r>
              <a:rPr lang="ru-RU" sz="1600" dirty="0" smtClean="0"/>
              <a:t> </a:t>
            </a:r>
            <a:r>
              <a:rPr lang="ru-RU" sz="1600" dirty="0" smtClean="0">
                <a:solidFill>
                  <a:srgbClr val="AF1E1B"/>
                </a:solidFill>
              </a:rPr>
              <a:t>начала</a:t>
            </a:r>
            <a:r>
              <a:rPr lang="ru-RU" sz="1600" dirty="0" smtClean="0"/>
              <a:t> и </a:t>
            </a:r>
            <a:r>
              <a:rPr lang="ru-RU" sz="1600" dirty="0" smtClean="0">
                <a:solidFill>
                  <a:srgbClr val="AF1E1B"/>
                </a:solidFill>
              </a:rPr>
              <a:t>конца</a:t>
            </a:r>
            <a:r>
              <a:rPr lang="ru-RU" sz="1600" dirty="0" smtClean="0"/>
              <a:t> и </a:t>
            </a:r>
            <a:r>
              <a:rPr lang="ru-RU" sz="1600" dirty="0" smtClean="0">
                <a:solidFill>
                  <a:srgbClr val="AF1E1B"/>
                </a:solidFill>
              </a:rPr>
              <a:t>поворотной точкой</a:t>
            </a:r>
            <a:r>
              <a:rPr lang="ru-RU" sz="1600" dirty="0" smtClean="0"/>
              <a:t>. Кодирование передвижения начинается с определения этой «окружности». Количество окружностей в Дневнике зависит от того, как респондент перемещается в течение дня заполнения Дневника.</a:t>
            </a:r>
          </a:p>
          <a:p>
            <a:r>
              <a:rPr lang="ru-RU" sz="1600" dirty="0" smtClean="0"/>
              <a:t>Далее даны шесть примеров, отражающих:</a:t>
            </a:r>
          </a:p>
          <a:p>
            <a:pPr marL="342900" indent="-342900">
              <a:buClr>
                <a:srgbClr val="AF1E1B"/>
              </a:buClr>
              <a:buFont typeface="+mj-lt"/>
              <a:buAutoNum type="arabicPeriod"/>
            </a:pPr>
            <a:r>
              <a:rPr lang="ru-RU" sz="1600" dirty="0" smtClean="0"/>
              <a:t>Простое передвижение на работу и домой.</a:t>
            </a:r>
          </a:p>
          <a:p>
            <a:pPr marL="342900" indent="-342900">
              <a:buClr>
                <a:srgbClr val="AF1E1B"/>
              </a:buClr>
              <a:buFont typeface="+mj-lt"/>
              <a:buAutoNum type="arabicPeriod"/>
            </a:pPr>
            <a:r>
              <a:rPr lang="ru-RU" sz="1600" dirty="0" smtClean="0"/>
              <a:t>Передвижение на работу и обратно домой, прерванное выполнением какого-либо дела.</a:t>
            </a:r>
          </a:p>
          <a:p>
            <a:pPr marL="342900" indent="-342900">
              <a:buClr>
                <a:srgbClr val="AF1E1B"/>
              </a:buClr>
              <a:buFont typeface="+mj-lt"/>
              <a:buAutoNum type="arabicPeriod"/>
            </a:pPr>
            <a:r>
              <a:rPr lang="ru-RU" sz="1600" dirty="0" smtClean="0"/>
              <a:t>Передвижение на работу и обратно, прерванное двумя видами дел.</a:t>
            </a:r>
          </a:p>
          <a:p>
            <a:pPr marL="342900" indent="-342900">
              <a:buClr>
                <a:srgbClr val="AF1E1B"/>
              </a:buClr>
              <a:buFont typeface="+mj-lt"/>
              <a:buAutoNum type="arabicPeriod"/>
            </a:pPr>
            <a:r>
              <a:rPr lang="ru-RU" sz="1600" dirty="0" smtClean="0"/>
              <a:t>Выполнение какой либо деятельности в обеденный перерыв вне рабочего места.</a:t>
            </a:r>
          </a:p>
          <a:p>
            <a:pPr marL="342900" indent="-342900">
              <a:buClr>
                <a:srgbClr val="AF1E1B"/>
              </a:buClr>
              <a:buFont typeface="+mj-lt"/>
              <a:buAutoNum type="arabicPeriod"/>
            </a:pPr>
            <a:r>
              <a:rPr lang="ru-RU" sz="1600" dirty="0" smtClean="0"/>
              <a:t>Выход (выезд) из дома с целью выполнения разных поручений в разных местах и возвращение домой.</a:t>
            </a:r>
          </a:p>
          <a:p>
            <a:pPr marL="342900" indent="-342900">
              <a:buClr>
                <a:srgbClr val="AF1E1B"/>
              </a:buClr>
              <a:buFont typeface="+mj-lt"/>
              <a:buAutoNum type="arabicPeriod"/>
            </a:pPr>
            <a:r>
              <a:rPr lang="ru-RU" sz="1600" dirty="0" smtClean="0"/>
              <a:t>Выезд из дома в другое место для выполнения нескольких видов деятельности и возвращение домой.</a:t>
            </a:r>
          </a:p>
          <a:p>
            <a:r>
              <a:rPr lang="ru-RU" sz="1600" dirty="0" smtClean="0"/>
              <a:t>Выбор кодификационного кода для передвижения осуществляется в зависимости от передвижения респондента. При множественных передвижениях в течение дня определяется точка начала, поворотная точка и точка конца.</a:t>
            </a:r>
            <a:endParaRPr lang="ru-RU" sz="16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258144" y="1051024"/>
            <a:ext cx="7200799" cy="43204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715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F1E1B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Кодирование передвижений</a:t>
            </a:r>
            <a:endParaRPr kumimoji="0" lang="ru-RU" sz="2100" b="0" i="0" u="none" strike="noStrike" kern="1200" cap="none" spc="0" normalizeH="0" baseline="0" noProof="0" dirty="0">
              <a:ln>
                <a:noFill/>
              </a:ln>
              <a:solidFill>
                <a:srgbClr val="AF1E1B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Текст 3"/>
          <p:cNvSpPr txBox="1">
            <a:spLocks/>
          </p:cNvSpPr>
          <p:nvPr/>
        </p:nvSpPr>
        <p:spPr>
          <a:xfrm>
            <a:off x="1941464" y="114920"/>
            <a:ext cx="7309568" cy="360040"/>
          </a:xfrm>
          <a:prstGeom prst="rect">
            <a:avLst/>
          </a:prstGeom>
        </p:spPr>
        <p:txBody>
          <a:bodyPr/>
          <a:lstStyle>
            <a:lvl1pPr marL="364331" indent="-364331" algn="l" defTabSz="97155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89384" indent="-303609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44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002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59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7176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575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33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90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chemeClr val="bg1"/>
                </a:solidFill>
              </a:rPr>
              <a:t>Кодирование </a:t>
            </a:r>
            <a:r>
              <a:rPr lang="ru-RU" sz="1400" dirty="0">
                <a:solidFill>
                  <a:schemeClr val="bg1"/>
                </a:solidFill>
              </a:rPr>
              <a:t>передвижений</a:t>
            </a:r>
          </a:p>
          <a:p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1258888" y="1483072"/>
            <a:ext cx="7199312" cy="1080120"/>
          </a:xfrm>
        </p:spPr>
        <p:txBody>
          <a:bodyPr/>
          <a:lstStyle/>
          <a:p>
            <a:pPr marL="0" indent="0">
              <a:tabLst>
                <a:tab pos="85725" algn="l"/>
              </a:tabLst>
            </a:pPr>
            <a:r>
              <a:rPr lang="ru-RU" dirty="0" smtClean="0"/>
              <a:t> Простое передвижение, например на работу и домой. Место проживания является пунктом начала и конца передвижения, которое прерывается рабочим днем. Передвижение на работу при этом кодируется как «на работу» и «с работы» (код 182).</a:t>
            </a:r>
          </a:p>
          <a:p>
            <a:endParaRPr lang="ru-RU" dirty="0"/>
          </a:p>
        </p:txBody>
      </p:sp>
      <p:pic>
        <p:nvPicPr>
          <p:cNvPr id="1026" name="Picture 2" descr="\\nas17\Work\Projects_III\Rosstat-4 (Бюджет времени)\Памятки\Дизайн\Кодирование передвижений\Исходники\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2400" y="3067248"/>
            <a:ext cx="2161889" cy="1656184"/>
          </a:xfrm>
          <a:prstGeom prst="rect">
            <a:avLst/>
          </a:prstGeom>
          <a:noFill/>
        </p:spPr>
      </p:pic>
      <p:sp>
        <p:nvSpPr>
          <p:cNvPr id="6" name="Текст 2"/>
          <p:cNvSpPr txBox="1">
            <a:spLocks/>
          </p:cNvSpPr>
          <p:nvPr/>
        </p:nvSpPr>
        <p:spPr>
          <a:xfrm>
            <a:off x="1258144" y="5227488"/>
            <a:ext cx="7199312" cy="1080120"/>
          </a:xfrm>
          <a:prstGeom prst="rect">
            <a:avLst/>
          </a:prstGeom>
        </p:spPr>
        <p:txBody>
          <a:bodyPr/>
          <a:lstStyle/>
          <a:p>
            <a:pPr>
              <a:buBlip>
                <a:blip r:embed="rId3"/>
              </a:buBlip>
            </a:pPr>
            <a:r>
              <a:rPr lang="ru-RU" sz="1600" dirty="0" smtClean="0"/>
              <a:t> Рабочее место считается поворотной точкой всей «окружности» из дома и назад. Это означает, что первая часть передвижения определяется его целью, а вторая, после поворотной точки, тем, откуда респондент прибыл и почему там находился.</a:t>
            </a:r>
          </a:p>
          <a:p>
            <a:pPr marL="177800" marR="0" lvl="0" indent="-17780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>
                <a:tab pos="93663" algn="l"/>
              </a:tabLst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Текст 2"/>
          <p:cNvSpPr txBox="1">
            <a:spLocks/>
          </p:cNvSpPr>
          <p:nvPr/>
        </p:nvSpPr>
        <p:spPr>
          <a:xfrm>
            <a:off x="3418384" y="4363392"/>
            <a:ext cx="648072" cy="28803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lang="ru-RU" sz="1100" dirty="0" smtClean="0"/>
              <a:t>Дом</a:t>
            </a: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7800" marR="0" lvl="0" indent="-17780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>
                <a:tab pos="93663" algn="l"/>
              </a:tabLst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Текст 2"/>
          <p:cNvSpPr txBox="1">
            <a:spLocks/>
          </p:cNvSpPr>
          <p:nvPr/>
        </p:nvSpPr>
        <p:spPr>
          <a:xfrm>
            <a:off x="5362600" y="4363392"/>
            <a:ext cx="1080120" cy="28803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lang="ru-RU" sz="1100" dirty="0" smtClean="0"/>
              <a:t>Работа</a:t>
            </a: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7800" marR="0" lvl="0" indent="-17780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>
                <a:tab pos="93663" algn="l"/>
              </a:tabLst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Текст 2"/>
          <p:cNvSpPr txBox="1">
            <a:spLocks/>
          </p:cNvSpPr>
          <p:nvPr/>
        </p:nvSpPr>
        <p:spPr>
          <a:xfrm>
            <a:off x="4354488" y="2707208"/>
            <a:ext cx="576064" cy="28803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lang="ru-RU" sz="1100" dirty="0" smtClean="0">
                <a:solidFill>
                  <a:srgbClr val="AF1E1B"/>
                </a:solidFill>
              </a:rPr>
              <a:t>182</a:t>
            </a: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srgbClr val="AF1E1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7800" marR="0" lvl="0" indent="-17780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>
                <a:tab pos="93663" algn="l"/>
              </a:tabLst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Текст 2"/>
          <p:cNvSpPr txBox="1">
            <a:spLocks/>
          </p:cNvSpPr>
          <p:nvPr/>
        </p:nvSpPr>
        <p:spPr>
          <a:xfrm>
            <a:off x="4354488" y="4723432"/>
            <a:ext cx="576064" cy="28803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lang="ru-RU" sz="1100" dirty="0" smtClean="0">
                <a:solidFill>
                  <a:srgbClr val="AF1E1B"/>
                </a:solidFill>
              </a:rPr>
              <a:t>182</a:t>
            </a: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srgbClr val="AF1E1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7800" marR="0" lvl="0" indent="-17780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>
                <a:tab pos="93663" algn="l"/>
              </a:tabLst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Текст 3"/>
          <p:cNvSpPr txBox="1">
            <a:spLocks/>
          </p:cNvSpPr>
          <p:nvPr/>
        </p:nvSpPr>
        <p:spPr>
          <a:xfrm>
            <a:off x="1941464" y="114920"/>
            <a:ext cx="7309568" cy="360040"/>
          </a:xfrm>
          <a:prstGeom prst="rect">
            <a:avLst/>
          </a:prstGeom>
        </p:spPr>
        <p:txBody>
          <a:bodyPr/>
          <a:lstStyle>
            <a:lvl1pPr marL="364331" indent="-364331" algn="l" defTabSz="97155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89384" indent="-303609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44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002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59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7176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575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33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90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chemeClr val="bg1"/>
                </a:solidFill>
              </a:rPr>
              <a:t>Кодирование </a:t>
            </a:r>
            <a:r>
              <a:rPr lang="ru-RU" sz="1400" dirty="0">
                <a:solidFill>
                  <a:schemeClr val="bg1"/>
                </a:solidFill>
              </a:rPr>
              <a:t>передвижений</a:t>
            </a:r>
          </a:p>
          <a:p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1258144" y="1195040"/>
            <a:ext cx="7776864" cy="1080120"/>
          </a:xfrm>
        </p:spPr>
        <p:txBody>
          <a:bodyPr/>
          <a:lstStyle/>
          <a:p>
            <a:pPr marL="0" indent="0"/>
            <a:r>
              <a:rPr lang="ru-RU" dirty="0" smtClean="0"/>
              <a:t> Передвижение на работу и домой, прерванное выполнением какого-либо дела (например, необходимо отвести ребенка в детский сад и забрать его домой вечером после работы), кодируется следующим образом:</a:t>
            </a:r>
          </a:p>
          <a:p>
            <a:endParaRPr lang="ru-RU" dirty="0"/>
          </a:p>
        </p:txBody>
      </p:sp>
      <p:sp>
        <p:nvSpPr>
          <p:cNvPr id="6" name="Текст 2"/>
          <p:cNvSpPr txBox="1">
            <a:spLocks/>
          </p:cNvSpPr>
          <p:nvPr/>
        </p:nvSpPr>
        <p:spPr>
          <a:xfrm>
            <a:off x="1546176" y="4867448"/>
            <a:ext cx="7632848" cy="1800200"/>
          </a:xfrm>
          <a:prstGeom prst="rect">
            <a:avLst/>
          </a:prstGeo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ru-RU" sz="1600" dirty="0" smtClean="0"/>
              <a:t> из дома в детский сад – передвижения, связанные с уходом за ребенком, код 441;</a:t>
            </a:r>
          </a:p>
          <a:p>
            <a:pPr>
              <a:buBlip>
                <a:blip r:embed="rId2"/>
              </a:buBlip>
            </a:pPr>
            <a:r>
              <a:rPr lang="ru-RU" sz="1600" dirty="0" smtClean="0"/>
              <a:t> из детского сада на работу – передвижения, связанные с работой, код 182;</a:t>
            </a:r>
          </a:p>
          <a:p>
            <a:pPr>
              <a:buBlip>
                <a:blip r:embed="rId2"/>
              </a:buBlip>
            </a:pPr>
            <a:r>
              <a:rPr lang="ru-RU" sz="1600" dirty="0" smtClean="0"/>
              <a:t> с работы до детского сада – передвижение «с работы», код 182;</a:t>
            </a:r>
          </a:p>
          <a:p>
            <a:pPr>
              <a:buBlip>
                <a:blip r:embed="rId2"/>
              </a:buBlip>
            </a:pPr>
            <a:r>
              <a:rPr lang="ru-RU" sz="1600" dirty="0" smtClean="0"/>
              <a:t> из детского сада домой – передвижения, связанные с уходом за ребенком, код 441.</a:t>
            </a:r>
          </a:p>
          <a:p>
            <a:pPr marL="177800" marR="0" lvl="0" indent="-17780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>
                <a:tab pos="93663" algn="l"/>
              </a:tabLst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0" name="Picture 2" descr="\\nas17\Work\Projects_III\Rosstat-4 (Бюджет времени)\Памятки\Дизайн\Кодирование передвижений\Исходники\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4328" y="2563192"/>
            <a:ext cx="3671887" cy="1663700"/>
          </a:xfrm>
          <a:prstGeom prst="rect">
            <a:avLst/>
          </a:prstGeom>
          <a:noFill/>
        </p:spPr>
      </p:pic>
      <p:sp>
        <p:nvSpPr>
          <p:cNvPr id="7" name="Текст 2"/>
          <p:cNvSpPr txBox="1">
            <a:spLocks/>
          </p:cNvSpPr>
          <p:nvPr/>
        </p:nvSpPr>
        <p:spPr>
          <a:xfrm>
            <a:off x="2842320" y="3931344"/>
            <a:ext cx="648072" cy="28803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lang="ru-RU" sz="1100" dirty="0" smtClean="0"/>
              <a:t>Дом</a:t>
            </a: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7800" marR="0" lvl="0" indent="-17780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>
                <a:tab pos="93663" algn="l"/>
              </a:tabLst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Текст 2"/>
          <p:cNvSpPr txBox="1">
            <a:spLocks/>
          </p:cNvSpPr>
          <p:nvPr/>
        </p:nvSpPr>
        <p:spPr>
          <a:xfrm>
            <a:off x="3778424" y="4291384"/>
            <a:ext cx="576064" cy="28803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lang="ru-RU" sz="1100" dirty="0" smtClean="0">
                <a:solidFill>
                  <a:srgbClr val="AF1E1B"/>
                </a:solidFill>
              </a:rPr>
              <a:t>441</a:t>
            </a: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srgbClr val="AF1E1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7800" marR="0" lvl="0" indent="-17780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>
                <a:tab pos="93663" algn="l"/>
              </a:tabLst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Текст 2"/>
          <p:cNvSpPr txBox="1">
            <a:spLocks/>
          </p:cNvSpPr>
          <p:nvPr/>
        </p:nvSpPr>
        <p:spPr>
          <a:xfrm>
            <a:off x="3706416" y="2203152"/>
            <a:ext cx="576064" cy="28803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lang="ru-RU" sz="1100" dirty="0" smtClean="0">
                <a:solidFill>
                  <a:srgbClr val="AF1E1B"/>
                </a:solidFill>
              </a:rPr>
              <a:t>441</a:t>
            </a: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srgbClr val="AF1E1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7800" marR="0" lvl="0" indent="-17780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>
                <a:tab pos="93663" algn="l"/>
              </a:tabLst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Текст 2"/>
          <p:cNvSpPr txBox="1">
            <a:spLocks/>
          </p:cNvSpPr>
          <p:nvPr/>
        </p:nvSpPr>
        <p:spPr>
          <a:xfrm>
            <a:off x="4354488" y="4147368"/>
            <a:ext cx="1008112" cy="576064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lang="ru-RU" sz="1100" dirty="0" smtClean="0"/>
              <a:t>Детский</a:t>
            </a:r>
          </a:p>
          <a:p>
            <a:pPr marL="0" marR="0" lvl="0" indent="0" algn="ctr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сад</a:t>
            </a:r>
          </a:p>
          <a:p>
            <a:pPr marL="177800" marR="0" lvl="0" indent="-177800" algn="ctr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>
                <a:tab pos="93663" algn="l"/>
              </a:tabLst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Текст 2"/>
          <p:cNvSpPr txBox="1">
            <a:spLocks/>
          </p:cNvSpPr>
          <p:nvPr/>
        </p:nvSpPr>
        <p:spPr>
          <a:xfrm>
            <a:off x="6298704" y="3931344"/>
            <a:ext cx="936104" cy="28803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lang="ru-RU" sz="1100" dirty="0" smtClean="0"/>
              <a:t>Работа</a:t>
            </a: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7800" marR="0" lvl="0" indent="-17780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>
                <a:tab pos="93663" algn="l"/>
              </a:tabLst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Текст 2"/>
          <p:cNvSpPr txBox="1">
            <a:spLocks/>
          </p:cNvSpPr>
          <p:nvPr/>
        </p:nvSpPr>
        <p:spPr>
          <a:xfrm>
            <a:off x="5290592" y="2203152"/>
            <a:ext cx="576064" cy="28803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lang="ru-RU" sz="1100" dirty="0" smtClean="0">
                <a:solidFill>
                  <a:srgbClr val="AF1E1B"/>
                </a:solidFill>
              </a:rPr>
              <a:t>182</a:t>
            </a: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srgbClr val="AF1E1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7800" marR="0" lvl="0" indent="-17780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>
                <a:tab pos="93663" algn="l"/>
              </a:tabLst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Текст 2"/>
          <p:cNvSpPr txBox="1">
            <a:spLocks/>
          </p:cNvSpPr>
          <p:nvPr/>
        </p:nvSpPr>
        <p:spPr>
          <a:xfrm>
            <a:off x="5434608" y="4219376"/>
            <a:ext cx="576064" cy="28803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lang="ru-RU" sz="1100" dirty="0" smtClean="0">
                <a:solidFill>
                  <a:srgbClr val="AF1E1B"/>
                </a:solidFill>
              </a:rPr>
              <a:t>182</a:t>
            </a: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srgbClr val="AF1E1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7800" marR="0" lvl="0" indent="-17780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>
                <a:tab pos="93663" algn="l"/>
              </a:tabLst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Текст 3"/>
          <p:cNvSpPr txBox="1">
            <a:spLocks/>
          </p:cNvSpPr>
          <p:nvPr/>
        </p:nvSpPr>
        <p:spPr>
          <a:xfrm>
            <a:off x="1941464" y="114920"/>
            <a:ext cx="7309568" cy="360040"/>
          </a:xfrm>
          <a:prstGeom prst="rect">
            <a:avLst/>
          </a:prstGeom>
        </p:spPr>
        <p:txBody>
          <a:bodyPr/>
          <a:lstStyle>
            <a:lvl1pPr marL="364331" indent="-364331" algn="l" defTabSz="97155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89384" indent="-303609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44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002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59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7176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575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33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90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chemeClr val="bg1"/>
                </a:solidFill>
              </a:rPr>
              <a:t>Кодирование </a:t>
            </a:r>
            <a:r>
              <a:rPr lang="ru-RU" sz="1400" dirty="0">
                <a:solidFill>
                  <a:schemeClr val="bg1"/>
                </a:solidFill>
              </a:rPr>
              <a:t>передвижений</a:t>
            </a:r>
          </a:p>
          <a:p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1258144" y="907008"/>
            <a:ext cx="7199312" cy="1224136"/>
          </a:xfrm>
        </p:spPr>
        <p:txBody>
          <a:bodyPr/>
          <a:lstStyle/>
          <a:p>
            <a:pPr marL="0" indent="0"/>
            <a:r>
              <a:rPr lang="ru-RU" dirty="0" smtClean="0"/>
              <a:t> Передвижение на работу и домой, прерванное выполнением нескольких дел (например, необходимо отвести ребенка в детский сад и забрать его домой вечером после работы, но до этого нужно еще зайти в магазин за продуктами для себя), кодируется следующим образом:</a:t>
            </a:r>
          </a:p>
          <a:p>
            <a:endParaRPr lang="ru-RU" dirty="0"/>
          </a:p>
        </p:txBody>
      </p:sp>
      <p:sp>
        <p:nvSpPr>
          <p:cNvPr id="6" name="Текст 2"/>
          <p:cNvSpPr txBox="1">
            <a:spLocks/>
          </p:cNvSpPr>
          <p:nvPr/>
        </p:nvSpPr>
        <p:spPr>
          <a:xfrm>
            <a:off x="1546176" y="4435400"/>
            <a:ext cx="7632848" cy="2232248"/>
          </a:xfrm>
          <a:prstGeom prst="rect">
            <a:avLst/>
          </a:prstGeo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ru-RU" sz="1600" dirty="0" smtClean="0"/>
              <a:t> из дома в детский сад – передвижения, связанные с уходом за ребенком, код 441;</a:t>
            </a:r>
          </a:p>
          <a:p>
            <a:pPr>
              <a:buBlip>
                <a:blip r:embed="rId2"/>
              </a:buBlip>
            </a:pPr>
            <a:r>
              <a:rPr lang="ru-RU" sz="1600" dirty="0" smtClean="0"/>
              <a:t> из детского сада на работу – передвижения, связанные с работой, код 182;</a:t>
            </a:r>
          </a:p>
          <a:p>
            <a:pPr>
              <a:buBlip>
                <a:blip r:embed="rId2"/>
              </a:buBlip>
            </a:pPr>
            <a:r>
              <a:rPr lang="ru-RU" sz="1600" dirty="0" smtClean="0"/>
              <a:t> с работы до магазина – передвижение «с работы», код 182;</a:t>
            </a:r>
          </a:p>
          <a:p>
            <a:pPr>
              <a:buBlip>
                <a:blip r:embed="rId2"/>
              </a:buBlip>
            </a:pPr>
            <a:r>
              <a:rPr lang="ru-RU" sz="1600" dirty="0" smtClean="0"/>
              <a:t> из магазина в детский сад – передвижение в связи с оказанием неоплачиваемых бытовых услуг членам домохозяйства и семьи, код 380;</a:t>
            </a:r>
          </a:p>
          <a:p>
            <a:pPr>
              <a:buBlip>
                <a:blip r:embed="rId2"/>
              </a:buBlip>
            </a:pPr>
            <a:r>
              <a:rPr lang="ru-RU" sz="1600" dirty="0" smtClean="0"/>
              <a:t> из детского сада домой – передвижения, связанные с уходом за ребенком, код 441.</a:t>
            </a:r>
          </a:p>
          <a:p>
            <a:pPr marL="177800" marR="0" lvl="0" indent="-17780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>
                <a:tab pos="93663" algn="l"/>
              </a:tabLst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4337" name="Picture 1" descr="C:\Users\ashibinov\Desktop\РОССТАТ\08_1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6296" y="2347168"/>
            <a:ext cx="4433887" cy="1727200"/>
          </a:xfrm>
          <a:prstGeom prst="rect">
            <a:avLst/>
          </a:prstGeom>
          <a:noFill/>
        </p:spPr>
      </p:pic>
      <p:sp>
        <p:nvSpPr>
          <p:cNvPr id="7" name="Текст 2"/>
          <p:cNvSpPr txBox="1">
            <a:spLocks/>
          </p:cNvSpPr>
          <p:nvPr/>
        </p:nvSpPr>
        <p:spPr>
          <a:xfrm>
            <a:off x="2266256" y="3643312"/>
            <a:ext cx="648072" cy="28803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lang="ru-RU" sz="1100" dirty="0" smtClean="0"/>
              <a:t>Дом</a:t>
            </a: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7800" marR="0" lvl="0" indent="-17780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>
                <a:tab pos="93663" algn="l"/>
              </a:tabLst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Текст 2"/>
          <p:cNvSpPr txBox="1">
            <a:spLocks/>
          </p:cNvSpPr>
          <p:nvPr/>
        </p:nvSpPr>
        <p:spPr>
          <a:xfrm>
            <a:off x="3418384" y="4075360"/>
            <a:ext cx="504056" cy="21602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lang="ru-RU" sz="1100" dirty="0" smtClean="0">
                <a:solidFill>
                  <a:srgbClr val="AF1E1B"/>
                </a:solidFill>
              </a:rPr>
              <a:t>441</a:t>
            </a: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srgbClr val="AF1E1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7800" marR="0" lvl="0" indent="-17780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>
                <a:tab pos="93663" algn="l"/>
              </a:tabLst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Текст 2"/>
          <p:cNvSpPr txBox="1">
            <a:spLocks/>
          </p:cNvSpPr>
          <p:nvPr/>
        </p:nvSpPr>
        <p:spPr>
          <a:xfrm>
            <a:off x="3994448" y="3931344"/>
            <a:ext cx="936104" cy="504056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lang="ru-RU" sz="1100" dirty="0" smtClean="0"/>
              <a:t>Детский</a:t>
            </a:r>
          </a:p>
          <a:p>
            <a:pPr marL="0" marR="0" lvl="0" indent="0" algn="ctr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сад</a:t>
            </a:r>
          </a:p>
          <a:p>
            <a:pPr marL="177800" marR="0" lvl="0" indent="-177800" algn="ctr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>
                <a:tab pos="93663" algn="l"/>
              </a:tabLst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Текст 2"/>
          <p:cNvSpPr txBox="1">
            <a:spLocks/>
          </p:cNvSpPr>
          <p:nvPr/>
        </p:nvSpPr>
        <p:spPr>
          <a:xfrm>
            <a:off x="3490392" y="2131144"/>
            <a:ext cx="504056" cy="28803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lang="ru-RU" sz="1100" dirty="0" smtClean="0">
                <a:solidFill>
                  <a:srgbClr val="AF1E1B"/>
                </a:solidFill>
              </a:rPr>
              <a:t>441</a:t>
            </a: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srgbClr val="AF1E1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7800" marR="0" lvl="0" indent="-17780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>
                <a:tab pos="93663" algn="l"/>
              </a:tabLst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Текст 2"/>
          <p:cNvSpPr txBox="1">
            <a:spLocks/>
          </p:cNvSpPr>
          <p:nvPr/>
        </p:nvSpPr>
        <p:spPr>
          <a:xfrm>
            <a:off x="6946776" y="3643312"/>
            <a:ext cx="864096" cy="28803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lang="ru-RU" sz="1100" dirty="0" smtClean="0"/>
              <a:t>Работа</a:t>
            </a: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7800" marR="0" lvl="0" indent="-17780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>
                <a:tab pos="93663" algn="l"/>
              </a:tabLst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Текст 2"/>
          <p:cNvSpPr txBox="1">
            <a:spLocks/>
          </p:cNvSpPr>
          <p:nvPr/>
        </p:nvSpPr>
        <p:spPr>
          <a:xfrm>
            <a:off x="5434608" y="2059136"/>
            <a:ext cx="504056" cy="21602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lang="ru-RU" sz="1100" dirty="0" smtClean="0">
                <a:solidFill>
                  <a:srgbClr val="AF1E1B"/>
                </a:solidFill>
              </a:rPr>
              <a:t>182</a:t>
            </a: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srgbClr val="AF1E1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7800" marR="0" lvl="0" indent="-17780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>
                <a:tab pos="93663" algn="l"/>
              </a:tabLst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Текст 2"/>
          <p:cNvSpPr txBox="1">
            <a:spLocks/>
          </p:cNvSpPr>
          <p:nvPr/>
        </p:nvSpPr>
        <p:spPr>
          <a:xfrm>
            <a:off x="6154688" y="4003352"/>
            <a:ext cx="504056" cy="21602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lang="ru-RU" sz="1100" dirty="0" smtClean="0">
                <a:solidFill>
                  <a:srgbClr val="AF1E1B"/>
                </a:solidFill>
              </a:rPr>
              <a:t>182</a:t>
            </a: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srgbClr val="AF1E1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7800" marR="0" lvl="0" indent="-17780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>
                <a:tab pos="93663" algn="l"/>
              </a:tabLst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Текст 2"/>
          <p:cNvSpPr txBox="1">
            <a:spLocks/>
          </p:cNvSpPr>
          <p:nvPr/>
        </p:nvSpPr>
        <p:spPr>
          <a:xfrm>
            <a:off x="4930552" y="4003352"/>
            <a:ext cx="504056" cy="21602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lang="ru-RU" sz="1100" dirty="0" smtClean="0">
                <a:solidFill>
                  <a:srgbClr val="AF1E1B"/>
                </a:solidFill>
              </a:rPr>
              <a:t>380</a:t>
            </a:r>
            <a:endParaRPr kumimoji="0" lang="ru-RU" sz="1100" b="0" i="0" u="none" strike="noStrike" kern="1200" cap="none" spc="0" normalizeH="0" baseline="0" noProof="0" dirty="0" smtClean="0">
              <a:ln>
                <a:noFill/>
              </a:ln>
              <a:solidFill>
                <a:srgbClr val="AF1E1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7800" marR="0" lvl="0" indent="-177800" algn="l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>
                <a:tab pos="93663" algn="l"/>
              </a:tabLst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Текст 2"/>
          <p:cNvSpPr txBox="1">
            <a:spLocks/>
          </p:cNvSpPr>
          <p:nvPr/>
        </p:nvSpPr>
        <p:spPr>
          <a:xfrm>
            <a:off x="5290592" y="3931344"/>
            <a:ext cx="792088" cy="504056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715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85725" algn="l"/>
              </a:tabLst>
              <a:defRPr/>
            </a:pPr>
            <a:r>
              <a:rPr lang="ru-RU" sz="1100" dirty="0" smtClean="0"/>
              <a:t>Магазин</a:t>
            </a: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Текст 3"/>
          <p:cNvSpPr txBox="1">
            <a:spLocks/>
          </p:cNvSpPr>
          <p:nvPr/>
        </p:nvSpPr>
        <p:spPr>
          <a:xfrm>
            <a:off x="1941464" y="114920"/>
            <a:ext cx="7309568" cy="360040"/>
          </a:xfrm>
          <a:prstGeom prst="rect">
            <a:avLst/>
          </a:prstGeom>
        </p:spPr>
        <p:txBody>
          <a:bodyPr/>
          <a:lstStyle>
            <a:lvl1pPr marL="364331" indent="-364331" algn="l" defTabSz="97155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89384" indent="-303609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44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002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59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7176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575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33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90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chemeClr val="bg1"/>
                </a:solidFill>
              </a:rPr>
              <a:t>Кодирование </a:t>
            </a:r>
            <a:r>
              <a:rPr lang="ru-RU" sz="1400" dirty="0">
                <a:solidFill>
                  <a:schemeClr val="bg1"/>
                </a:solidFill>
              </a:rPr>
              <a:t>передвижений</a:t>
            </a:r>
          </a:p>
          <a:p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osstat_roboto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1089</TotalTime>
  <Words>2464</Words>
  <Application>Microsoft Office PowerPoint</Application>
  <PresentationFormat>Произвольный</PresentationFormat>
  <Paragraphs>224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Arial</vt:lpstr>
      <vt:lpstr>Arial Narrow</vt:lpstr>
      <vt:lpstr>Calibri</vt:lpstr>
      <vt:lpstr>Roboto</vt:lpstr>
      <vt:lpstr>Times New Roman</vt:lpstr>
      <vt:lpstr>1_Тема Office</vt:lpstr>
      <vt:lpstr>Презентация PowerPoint</vt:lpstr>
      <vt:lpstr>Правила кодирования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Artem Shibinov</dc:creator>
  <cp:lastModifiedBy>Татьяна</cp:lastModifiedBy>
  <cp:revision>125</cp:revision>
  <cp:lastPrinted>2019-05-25T13:46:46Z</cp:lastPrinted>
  <dcterms:created xsi:type="dcterms:W3CDTF">2019-03-25T08:56:23Z</dcterms:created>
  <dcterms:modified xsi:type="dcterms:W3CDTF">2019-05-25T13:52:05Z</dcterms:modified>
</cp:coreProperties>
</file>